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4192" r:id="rId1"/>
  </p:sldMasterIdLst>
  <p:notesMasterIdLst>
    <p:notesMasterId r:id="rId30"/>
  </p:notesMasterIdLst>
  <p:sldIdLst>
    <p:sldId id="256" r:id="rId2"/>
    <p:sldId id="265" r:id="rId3"/>
    <p:sldId id="278" r:id="rId4"/>
    <p:sldId id="277" r:id="rId5"/>
    <p:sldId id="280" r:id="rId6"/>
    <p:sldId id="279" r:id="rId7"/>
    <p:sldId id="306" r:id="rId8"/>
    <p:sldId id="257" r:id="rId9"/>
    <p:sldId id="283" r:id="rId10"/>
    <p:sldId id="258" r:id="rId11"/>
    <p:sldId id="308" r:id="rId12"/>
    <p:sldId id="284" r:id="rId13"/>
    <p:sldId id="276" r:id="rId14"/>
    <p:sldId id="286" r:id="rId15"/>
    <p:sldId id="307" r:id="rId16"/>
    <p:sldId id="287" r:id="rId17"/>
    <p:sldId id="290" r:id="rId18"/>
    <p:sldId id="293" r:id="rId19"/>
    <p:sldId id="300" r:id="rId20"/>
    <p:sldId id="294" r:id="rId21"/>
    <p:sldId id="301" r:id="rId22"/>
    <p:sldId id="302" r:id="rId23"/>
    <p:sldId id="303" r:id="rId24"/>
    <p:sldId id="304" r:id="rId25"/>
    <p:sldId id="305" r:id="rId26"/>
    <p:sldId id="270" r:id="rId27"/>
    <p:sldId id="299" r:id="rId28"/>
    <p:sldId id="275" r:id="rId2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08"/>
    <p:restoredTop sz="94643"/>
  </p:normalViewPr>
  <p:slideViewPr>
    <p:cSldViewPr snapToGrid="0" snapToObjects="1">
      <p:cViewPr varScale="1">
        <p:scale>
          <a:sx n="96" d="100"/>
          <a:sy n="96" d="100"/>
        </p:scale>
        <p:origin x="62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20" Type="http://schemas.openxmlformats.org/officeDocument/2006/relationships/slide" Target="slides/slide19.xml"/><Relationship Id="rId21" Type="http://schemas.openxmlformats.org/officeDocument/2006/relationships/slide" Target="slides/slide20.xml"/><Relationship Id="rId22" Type="http://schemas.openxmlformats.org/officeDocument/2006/relationships/slide" Target="slides/slide21.xml"/><Relationship Id="rId23" Type="http://schemas.openxmlformats.org/officeDocument/2006/relationships/slide" Target="slides/slide22.xml"/><Relationship Id="rId24" Type="http://schemas.openxmlformats.org/officeDocument/2006/relationships/slide" Target="slides/slide23.xml"/><Relationship Id="rId25" Type="http://schemas.openxmlformats.org/officeDocument/2006/relationships/slide" Target="slides/slide24.xml"/><Relationship Id="rId26" Type="http://schemas.openxmlformats.org/officeDocument/2006/relationships/slide" Target="slides/slide25.xml"/><Relationship Id="rId27" Type="http://schemas.openxmlformats.org/officeDocument/2006/relationships/slide" Target="slides/slide26.xml"/><Relationship Id="rId28" Type="http://schemas.openxmlformats.org/officeDocument/2006/relationships/slide" Target="slides/slide27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30" Type="http://schemas.openxmlformats.org/officeDocument/2006/relationships/notesMaster" Target="notesMasters/notesMaster1.xml"/><Relationship Id="rId31" Type="http://schemas.openxmlformats.org/officeDocument/2006/relationships/presProps" Target="presProps.xml"/><Relationship Id="rId32" Type="http://schemas.openxmlformats.org/officeDocument/2006/relationships/viewProps" Target="viewProps.xml"/><Relationship Id="rId9" Type="http://schemas.openxmlformats.org/officeDocument/2006/relationships/slide" Target="slides/slide8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33" Type="http://schemas.openxmlformats.org/officeDocument/2006/relationships/theme" Target="theme/theme1.xml"/><Relationship Id="rId34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slide" Target="slides/slide16.xml"/><Relationship Id="rId18" Type="http://schemas.openxmlformats.org/officeDocument/2006/relationships/slide" Target="slides/slide17.xml"/><Relationship Id="rId19" Type="http://schemas.openxmlformats.org/officeDocument/2006/relationships/slide" Target="slides/slide18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B8248D6-DA11-B64F-B7F2-55417A310EC9}" type="datetimeFigureOut">
              <a:rPr lang="en-US" smtClean="0"/>
              <a:t>7/11/18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0187EFD-6585-BD4F-B1A4-B3F66FEA6C81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28565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accent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>
                <a:solidFill>
                  <a:schemeClr val="bg2"/>
                </a:solidFill>
              </a:defRPr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  <p:grpSp>
        <p:nvGrpSpPr>
          <p:cNvPr id="9" name="Group 8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accent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accent1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  <p:extLst>
    <p:ext uri="{DCECCB84-F9BA-43D5-87BE-67443E8EF086}">
      <p15:sldGuideLst xmlns:p15="http://schemas.microsoft.com/office/powerpoint/2012/main"/>
    </p:ext>
  </p:extLst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smtClean="0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FB2FC5D2-E8A1-D74D-A772-7EF65E47CE00}" type="datetimeFigureOut">
              <a:rPr lang="en-US" smtClean="0"/>
              <a:t>7/11/18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A72E3AAD-1D32-BC4F-AAA8-B560A19021F3}" type="slidenum">
              <a:rPr lang="en-US" smtClean="0"/>
              <a:t>‹#›</a:t>
            </a:fld>
            <a:endParaRPr lang="en-US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419333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4193" r:id="rId1"/>
    <p:sldLayoutId id="2147484194" r:id="rId2"/>
    <p:sldLayoutId id="2147484195" r:id="rId3"/>
    <p:sldLayoutId id="2147484196" r:id="rId4"/>
    <p:sldLayoutId id="2147484197" r:id="rId5"/>
    <p:sldLayoutId id="2147484198" r:id="rId6"/>
    <p:sldLayoutId id="2147484199" r:id="rId7"/>
    <p:sldLayoutId id="2147484200" r:id="rId8"/>
    <p:sldLayoutId id="2147484201" r:id="rId9"/>
    <p:sldLayoutId id="2147484202" r:id="rId10"/>
    <p:sldLayoutId id="2147484203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hyperlink" Target="https://www.fiscalia.gob.ec/el-abuso-sexual-infantil-en-la-mira-de-la-fiscalia/" TargetMode="External"/><Relationship Id="rId3" Type="http://schemas.openxmlformats.org/officeDocument/2006/relationships/hyperlink" Target="https://www.youtube.com/watch?v=UbtSJCw_lqw" TargetMode="Externa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sexual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infantil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sistema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educativo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hacia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cumplimiento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estandares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debida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diligencia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32500" lnSpcReduction="20000"/>
          </a:bodyPr>
          <a:lstStyle/>
          <a:p>
            <a:endParaRPr lang="en-US" dirty="0" smtClean="0"/>
          </a:p>
          <a:p>
            <a:pPr algn="r"/>
            <a:r>
              <a:rPr lang="en-US" sz="8000" dirty="0" smtClean="0"/>
              <a:t>Dr. Nicolás Espejo Yaksic</a:t>
            </a:r>
          </a:p>
          <a:p>
            <a:pPr algn="r"/>
            <a:r>
              <a:rPr lang="en-US" sz="8000" dirty="0" smtClean="0"/>
              <a:t> </a:t>
            </a:r>
            <a:r>
              <a:rPr lang="en-US" sz="8000" dirty="0"/>
              <a:t>E</a:t>
            </a:r>
            <a:r>
              <a:rPr lang="en-US" sz="8000" dirty="0" smtClean="0"/>
              <a:t>cuador, </a:t>
            </a:r>
            <a:r>
              <a:rPr lang="en-US" sz="8000" dirty="0" err="1" smtClean="0"/>
              <a:t>julio</a:t>
            </a:r>
            <a:r>
              <a:rPr lang="en-US" sz="8000" dirty="0" smtClean="0"/>
              <a:t> 2018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03092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3600" b="1" dirty="0" err="1" smtClean="0">
                <a:latin typeface="Arial" charset="0"/>
                <a:ea typeface="Arial" charset="0"/>
                <a:cs typeface="Arial" charset="0"/>
              </a:rPr>
              <a:t>Consecuencias</a:t>
            </a:r>
            <a:r>
              <a:rPr lang="en-US" sz="3600" b="1" dirty="0" smtClean="0">
                <a:latin typeface="Arial" charset="0"/>
                <a:ea typeface="Arial" charset="0"/>
                <a:cs typeface="Arial" charset="0"/>
              </a:rPr>
              <a:t> para la develación y </a:t>
            </a:r>
            <a:r>
              <a:rPr lang="en-US" sz="3600" b="1" dirty="0" err="1" smtClean="0">
                <a:latin typeface="Arial" charset="0"/>
                <a:ea typeface="Arial" charset="0"/>
                <a:cs typeface="Arial" charset="0"/>
              </a:rPr>
              <a:t>detección</a:t>
            </a:r>
            <a:r>
              <a:rPr lang="en-US" sz="3600" b="1" dirty="0" smtClean="0">
                <a:latin typeface="Arial" charset="0"/>
                <a:ea typeface="Arial" charset="0"/>
                <a:cs typeface="Arial" charset="0"/>
              </a:rPr>
              <a:t> del ASI</a:t>
            </a:r>
            <a:endParaRPr lang="en-US" sz="36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1828800"/>
            <a:ext cx="9601200" cy="4400549"/>
          </a:xfrm>
        </p:spPr>
        <p:txBody>
          <a:bodyPr>
            <a:normAutofit/>
          </a:bodyPr>
          <a:lstStyle/>
          <a:p>
            <a:endParaRPr lang="en-US" dirty="0"/>
          </a:p>
          <a:p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Bajas tasas de </a:t>
            </a:r>
            <a:r>
              <a:rPr lang="es-ES_tradnl" b="1" dirty="0" smtClean="0">
                <a:latin typeface="Arial" charset="0"/>
                <a:ea typeface="Arial" charset="0"/>
                <a:cs typeface="Arial" charset="0"/>
              </a:rPr>
              <a:t>detección, develación y denuncia: 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dinámicas abusivas, temor por consecuencias</a:t>
            </a:r>
          </a:p>
          <a:p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Una tardía revelación es especialmente esperable cuando los ofensores son </a:t>
            </a:r>
            <a:r>
              <a:rPr lang="es-ES_tradnl" b="1" dirty="0" smtClean="0">
                <a:latin typeface="Arial" charset="0"/>
                <a:ea typeface="Arial" charset="0"/>
                <a:cs typeface="Arial" charset="0"/>
              </a:rPr>
              <a:t>familiares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 o del </a:t>
            </a:r>
            <a:r>
              <a:rPr lang="es-ES_tradnl" b="1" dirty="0" smtClean="0">
                <a:latin typeface="Arial" charset="0"/>
                <a:ea typeface="Arial" charset="0"/>
                <a:cs typeface="Arial" charset="0"/>
              </a:rPr>
              <a:t>círculo cercano 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al niño víctima vs. Abuso extra-familiar y cuando concurren circunstancias de </a:t>
            </a:r>
            <a:r>
              <a:rPr lang="es-ES_tradnl" b="1" dirty="0" smtClean="0">
                <a:latin typeface="Arial" charset="0"/>
                <a:ea typeface="Arial" charset="0"/>
                <a:cs typeface="Arial" charset="0"/>
              </a:rPr>
              <a:t>polivictimización o maltrato físico 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(</a:t>
            </a:r>
            <a:r>
              <a:rPr lang="de-DE" dirty="0" smtClean="0">
                <a:latin typeface="Arial" charset="0"/>
                <a:ea typeface="Arial" charset="0"/>
                <a:cs typeface="Arial" charset="0"/>
              </a:rPr>
              <a:t>Kogan, 2004, London et al., 2005, Paine &amp; Hansen, 2002, San Martin, 2005; Priebe &amp; </a:t>
            </a:r>
            <a:r>
              <a:rPr lang="de-DE" dirty="0" err="1" smtClean="0">
                <a:latin typeface="Arial" charset="0"/>
                <a:ea typeface="Arial" charset="0"/>
                <a:cs typeface="Arial" charset="0"/>
              </a:rPr>
              <a:t>Svedin</a:t>
            </a:r>
            <a:r>
              <a:rPr lang="de-DE" dirty="0" smtClean="0">
                <a:latin typeface="Arial" charset="0"/>
                <a:ea typeface="Arial" charset="0"/>
                <a:cs typeface="Arial" charset="0"/>
              </a:rPr>
              <a:t>, 2008; 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Arredondo </a:t>
            </a:r>
            <a:r>
              <a:rPr lang="es-ES_tradnl" dirty="0" err="1" smtClean="0">
                <a:latin typeface="Arial" charset="0"/>
                <a:ea typeface="Arial" charset="0"/>
                <a:cs typeface="Arial" charset="0"/>
              </a:rPr>
              <a:t>et.al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., 2016) 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s-ES_tradnl" b="1" dirty="0" smtClean="0">
                <a:latin typeface="Arial" charset="0"/>
                <a:ea typeface="Arial" charset="0"/>
                <a:cs typeface="Arial" charset="0"/>
              </a:rPr>
              <a:t>Plazos de develación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: Entre 30% y 80% de los NNA abusados sólo develan durante la adultez  (</a:t>
            </a:r>
            <a:r>
              <a:rPr lang="es-ES_tradnl" dirty="0" err="1" smtClean="0">
                <a:latin typeface="Arial" charset="0"/>
                <a:ea typeface="Arial" charset="0"/>
                <a:cs typeface="Arial" charset="0"/>
              </a:rPr>
              <a:t>Paine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, M ., and D . Hansen, 2002); de ellos el  promedio de develación dura más de </a:t>
            </a:r>
            <a:r>
              <a:rPr lang="es-ES_tradnl" b="1" dirty="0" smtClean="0">
                <a:latin typeface="Arial" charset="0"/>
                <a:ea typeface="Arial" charset="0"/>
                <a:cs typeface="Arial" charset="0"/>
              </a:rPr>
              <a:t>20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 años y en algunos casos, entre 40 y 50 años (</a:t>
            </a:r>
            <a:r>
              <a:rPr lang="es-ES_tradnl" dirty="0" err="1" smtClean="0">
                <a:latin typeface="Arial" charset="0"/>
                <a:ea typeface="Arial" charset="0"/>
                <a:cs typeface="Arial" charset="0"/>
              </a:rPr>
              <a:t>Jonzon</a:t>
            </a:r>
            <a:r>
              <a:rPr lang="es-ES_tradnl" dirty="0">
                <a:latin typeface="Arial" charset="0"/>
                <a:ea typeface="Arial" charset="0"/>
                <a:cs typeface="Arial" charset="0"/>
              </a:rPr>
              <a:t>, E. y </a:t>
            </a:r>
            <a:r>
              <a:rPr lang="es-ES_tradnl" dirty="0" err="1">
                <a:latin typeface="Arial" charset="0"/>
                <a:ea typeface="Arial" charset="0"/>
                <a:cs typeface="Arial" charset="0"/>
              </a:rPr>
              <a:t>Lindblad</a:t>
            </a:r>
            <a:r>
              <a:rPr lang="es-ES_tradnl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F., 2004); Promedio de edad ante la Royal </a:t>
            </a:r>
            <a:r>
              <a:rPr lang="es-ES_tradnl" dirty="0" err="1" smtClean="0">
                <a:latin typeface="Arial" charset="0"/>
                <a:ea typeface="Arial" charset="0"/>
                <a:cs typeface="Arial" charset="0"/>
              </a:rPr>
              <a:t>Commission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s-ES_tradnl" dirty="0" err="1" smtClean="0">
                <a:latin typeface="Arial" charset="0"/>
                <a:ea typeface="Arial" charset="0"/>
                <a:cs typeface="Arial" charset="0"/>
              </a:rPr>
              <a:t>Aus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., 2017: </a:t>
            </a:r>
            <a:r>
              <a:rPr lang="es-ES_tradnl" b="1" dirty="0" smtClean="0">
                <a:latin typeface="Arial" charset="0"/>
                <a:ea typeface="Arial" charset="0"/>
                <a:cs typeface="Arial" charset="0"/>
              </a:rPr>
              <a:t>52 años de edad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12485670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842963"/>
          </a:xfrm>
        </p:spPr>
        <p:txBody>
          <a:bodyPr>
            <a:normAutofit/>
          </a:bodyPr>
          <a:lstStyle/>
          <a:p>
            <a:r>
              <a:rPr lang="en-US" sz="4000" b="1" smtClean="0">
                <a:latin typeface="Arial" charset="0"/>
                <a:ea typeface="Arial" charset="0"/>
                <a:cs typeface="Arial" charset="0"/>
              </a:rPr>
              <a:t>Detección del ASI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1528763"/>
            <a:ext cx="9601200" cy="4964802"/>
          </a:xfrm>
        </p:spPr>
        <p:txBody>
          <a:bodyPr>
            <a:normAutofit fontScale="92500" lnSpcReduction="20000"/>
          </a:bodyPr>
          <a:lstStyle/>
          <a:p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Indicadores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altamente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específicos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ASI</a:t>
            </a:r>
          </a:p>
          <a:p>
            <a:endParaRPr lang="en-US" b="1" dirty="0">
              <a:latin typeface="Arial" charset="0"/>
              <a:ea typeface="Arial" charset="0"/>
              <a:cs typeface="Arial" charset="0"/>
            </a:endParaRPr>
          </a:p>
          <a:p>
            <a:pPr algn="just"/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Ej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Manifestación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por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parte de la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NNA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haber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sido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objeto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sexual;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Informe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médico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que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confirme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existencia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indicio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que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esta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́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ocurriendo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;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indicadores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físicos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(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lesiones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zonas genital o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anal,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desgarros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recientes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o cicatrices del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himen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o de la mucosa vaginal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las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niñas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etc.) </a:t>
            </a:r>
            <a:endParaRPr lang="en-US" dirty="0">
              <a:latin typeface="Arial" charset="0"/>
              <a:ea typeface="Arial" charset="0"/>
              <a:cs typeface="Arial" charset="0"/>
            </a:endParaRPr>
          </a:p>
          <a:p>
            <a:endParaRPr lang="en-US" b="1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Indicadores 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de probable 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ASI</a:t>
            </a:r>
          </a:p>
          <a:p>
            <a:endParaRPr lang="en-US" b="1" dirty="0">
              <a:latin typeface="Arial" charset="0"/>
              <a:ea typeface="Arial" charset="0"/>
              <a:cs typeface="Arial" charset="0"/>
            </a:endParaRPr>
          </a:p>
          <a:p>
            <a:pPr algn="just"/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Ej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Inflamaciones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enrojecimiento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lesiones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por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rascado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zonas genital o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anal;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conductas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hipersexualizadas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autoeróticas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infrecuentes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para la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edad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u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tilización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de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fuerza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física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o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coerción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psicológica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para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conseguir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participación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otras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NNA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juegos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sexuales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;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nformación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sospecha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conductas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sexuales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por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parte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adultos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que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viven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con el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niño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niña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adolescente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que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resultan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“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dudosas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” </a:t>
            </a:r>
          </a:p>
          <a:p>
            <a:r>
              <a:rPr lang="en-US" dirty="0" smtClean="0"/>
              <a:t>(Guía y </a:t>
            </a:r>
            <a:r>
              <a:rPr lang="en-US" dirty="0" err="1" smtClean="0"/>
              <a:t>orientaciones</a:t>
            </a:r>
            <a:r>
              <a:rPr lang="en-US" dirty="0" smtClean="0"/>
              <a:t> ASI, </a:t>
            </a:r>
            <a:r>
              <a:rPr lang="en-US" dirty="0" err="1" smtClean="0"/>
              <a:t>Subsecretaria</a:t>
            </a:r>
            <a:r>
              <a:rPr lang="en-US" dirty="0" smtClean="0"/>
              <a:t> </a:t>
            </a:r>
            <a:r>
              <a:rPr lang="en-US" dirty="0" err="1" smtClean="0"/>
              <a:t>Niñez</a:t>
            </a:r>
            <a:r>
              <a:rPr lang="en-US" dirty="0" smtClean="0"/>
              <a:t>, </a:t>
            </a:r>
            <a:r>
              <a:rPr lang="en-US" dirty="0" err="1" smtClean="0"/>
              <a:t>Adolescencia</a:t>
            </a:r>
            <a:r>
              <a:rPr lang="en-US" dirty="0" smtClean="0"/>
              <a:t> y </a:t>
            </a:r>
            <a:r>
              <a:rPr lang="en-US" dirty="0" err="1" smtClean="0"/>
              <a:t>Familia</a:t>
            </a:r>
            <a:r>
              <a:rPr lang="en-US" dirty="0" smtClean="0"/>
              <a:t>, Argentina, 2017)</a:t>
            </a:r>
            <a:endParaRPr lang="en-US" dirty="0"/>
          </a:p>
          <a:p>
            <a:endParaRPr lang="en-US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989314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4800" b="1" dirty="0" smtClean="0">
                <a:latin typeface="Arial" charset="0"/>
                <a:ea typeface="Arial" charset="0"/>
                <a:cs typeface="Arial" charset="0"/>
              </a:rPr>
              <a:t>(III)</a:t>
            </a:r>
            <a:endParaRPr lang="en-US" sz="48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 marL="0" indent="0" algn="ctr">
              <a:buNone/>
            </a:pPr>
            <a:endParaRPr lang="en-US" sz="3200" b="1" dirty="0" smtClean="0">
              <a:latin typeface="Arial" charset="0"/>
              <a:ea typeface="Arial" charset="0"/>
              <a:cs typeface="Arial" charset="0"/>
            </a:endParaRPr>
          </a:p>
          <a:p>
            <a:pPr marL="0" indent="0" algn="ctr">
              <a:buNone/>
            </a:pPr>
            <a:r>
              <a:rPr lang="en-US" sz="3200" b="1" dirty="0" smtClean="0">
                <a:latin typeface="Arial" charset="0"/>
                <a:ea typeface="Arial" charset="0"/>
                <a:cs typeface="Arial" charset="0"/>
              </a:rPr>
              <a:t>EL “TEST DE DEBIDA DILIGENCIA” FRENTE AL ABUSO SEXUAL INFANTIL </a:t>
            </a:r>
            <a:endParaRPr lang="en-US" sz="3200" b="1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410899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Componentes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esenciales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	(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CDN Arts.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3, 19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34, 35 y 39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)</a:t>
            </a:r>
          </a:p>
          <a:p>
            <a:pPr marL="0" indent="0">
              <a:buNone/>
            </a:pPr>
            <a:endParaRPr lang="en-US" b="1" i="1" dirty="0">
              <a:latin typeface="Arial" charset="0"/>
              <a:ea typeface="Arial" charset="0"/>
              <a:cs typeface="Arial" charset="0"/>
            </a:endParaRPr>
          </a:p>
          <a:p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           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Prevenir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;</a:t>
            </a:r>
          </a:p>
          <a:p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           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Investigar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;</a:t>
            </a:r>
          </a:p>
          <a:p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           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Proteger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;</a:t>
            </a:r>
          </a:p>
          <a:p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           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Sancionar</a:t>
            </a:r>
            <a:endParaRPr lang="en-US" sz="2400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           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Restaurar</a:t>
            </a:r>
            <a:endParaRPr lang="en-US" sz="2400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92762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Debida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diligencia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en-US" b="1" dirty="0" smtClean="0">
              <a:latin typeface="Arial" charset="0"/>
              <a:ea typeface="Arial" charset="0"/>
              <a:cs typeface="Arial" charset="0"/>
            </a:endParaRPr>
          </a:p>
          <a:p>
            <a:pPr marL="0" indent="0" algn="ctr">
              <a:buNone/>
            </a:pPr>
            <a:endParaRPr lang="en-US" b="1" dirty="0">
              <a:latin typeface="Arial" charset="0"/>
              <a:ea typeface="Arial" charset="0"/>
              <a:cs typeface="Arial" charset="0"/>
            </a:endParaRPr>
          </a:p>
          <a:p>
            <a:pPr marL="0" indent="0" algn="ctr">
              <a:buNone/>
            </a:pP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EL </a:t>
            </a:r>
            <a:r>
              <a:rPr lang="en-US" sz="4000" b="1" dirty="0">
                <a:latin typeface="Arial" charset="0"/>
                <a:ea typeface="Arial" charset="0"/>
                <a:cs typeface="Arial" charset="0"/>
              </a:rPr>
              <a:t>ROL DEL SISTEMA 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EDUCATIVO: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Prevenir</a:t>
            </a:r>
            <a:r>
              <a:rPr lang="en-US" sz="4000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y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Proteger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53380860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(I)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Prevención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just"/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El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componente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esencial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de la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debida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diligencia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(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más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que la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sanción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)</a:t>
            </a:r>
          </a:p>
          <a:p>
            <a:pPr algn="just"/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proceso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y la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comunidad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educativa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como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instrumentos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prevención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primaria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secundaria</a:t>
            </a:r>
            <a:endParaRPr lang="en-US" b="1" dirty="0" smtClean="0">
              <a:latin typeface="Arial" charset="0"/>
              <a:ea typeface="Arial" charset="0"/>
              <a:cs typeface="Arial" charset="0"/>
            </a:endParaRPr>
          </a:p>
          <a:p>
            <a:pPr algn="just"/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Implica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un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conocimiento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factores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riesgo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cuidado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ociales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familiares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personales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NNA,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personales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agresores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e;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institucionales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pPr algn="just"/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La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utilización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del 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curriculum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escolar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como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herramienta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privilegiada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Reflexiones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conceptuales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prácticas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;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Educación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sexualidad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afectividad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género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diversidad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sexual (de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acuerdo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etapa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desarrollo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);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alta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efectividad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preventiva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(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Walsh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K. et. al., 2015) </a:t>
            </a:r>
          </a:p>
          <a:p>
            <a:pPr algn="just"/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Marco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normativo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Reglamento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Interno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Protocolo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Específico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(ASI) </a:t>
            </a:r>
            <a:endParaRPr lang="en-US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66253822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(1)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Prevención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Contenidos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esenciales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protocolos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4286250"/>
          </a:xfrm>
        </p:spPr>
        <p:txBody>
          <a:bodyPr>
            <a:normAutofit fontScale="92500" lnSpcReduction="10000"/>
          </a:bodyPr>
          <a:lstStyle/>
          <a:p>
            <a:pPr algn="just"/>
            <a:r>
              <a:rPr lang="es-ES_tradnl" sz="2200" dirty="0" err="1" smtClean="0">
                <a:latin typeface="Arial" charset="0"/>
                <a:ea typeface="Arial" charset="0"/>
                <a:cs typeface="Arial" charset="0"/>
              </a:rPr>
              <a:t>Definición</a:t>
            </a:r>
            <a:r>
              <a:rPr lang="es-ES_tradnl" sz="2200" dirty="0" smtClean="0">
                <a:latin typeface="Arial" charset="0"/>
                <a:ea typeface="Arial" charset="0"/>
                <a:cs typeface="Arial" charset="0"/>
              </a:rPr>
              <a:t> del compromiso del establecimiento educacional por la </a:t>
            </a:r>
            <a:r>
              <a:rPr lang="es-ES_tradnl" sz="2200" dirty="0" err="1" smtClean="0">
                <a:latin typeface="Arial" charset="0"/>
                <a:ea typeface="Arial" charset="0"/>
                <a:cs typeface="Arial" charset="0"/>
              </a:rPr>
              <a:t>protección</a:t>
            </a:r>
            <a:r>
              <a:rPr lang="es-ES_tradnl" sz="2200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s-ES_tradnl" sz="2200" dirty="0" err="1" smtClean="0">
                <a:latin typeface="Arial" charset="0"/>
                <a:ea typeface="Arial" charset="0"/>
                <a:cs typeface="Arial" charset="0"/>
              </a:rPr>
              <a:t>niños</a:t>
            </a:r>
            <a:r>
              <a:rPr lang="es-ES_tradnl" sz="2200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s-ES_tradnl" sz="2200" dirty="0" err="1" smtClean="0">
                <a:latin typeface="Arial" charset="0"/>
                <a:ea typeface="Arial" charset="0"/>
                <a:cs typeface="Arial" charset="0"/>
              </a:rPr>
              <a:t>niñas</a:t>
            </a:r>
            <a:r>
              <a:rPr lang="es-ES_tradnl" sz="2200" dirty="0" smtClean="0">
                <a:latin typeface="Arial" charset="0"/>
                <a:ea typeface="Arial" charset="0"/>
                <a:cs typeface="Arial" charset="0"/>
              </a:rPr>
              <a:t> y adolescentes como parte de la </a:t>
            </a:r>
            <a:r>
              <a:rPr lang="es-ES_tradnl" sz="2200" dirty="0" err="1" smtClean="0">
                <a:latin typeface="Arial" charset="0"/>
                <a:ea typeface="Arial" charset="0"/>
                <a:cs typeface="Arial" charset="0"/>
              </a:rPr>
              <a:t>visión</a:t>
            </a:r>
            <a:r>
              <a:rPr lang="es-ES_tradnl" sz="2200" dirty="0" smtClean="0">
                <a:latin typeface="Arial" charset="0"/>
                <a:ea typeface="Arial" charset="0"/>
                <a:cs typeface="Arial" charset="0"/>
              </a:rPr>
              <a:t> y la </a:t>
            </a:r>
            <a:r>
              <a:rPr lang="es-ES_tradnl" sz="2200" dirty="0" err="1" smtClean="0">
                <a:latin typeface="Arial" charset="0"/>
                <a:ea typeface="Arial" charset="0"/>
                <a:cs typeface="Arial" charset="0"/>
              </a:rPr>
              <a:t>misión</a:t>
            </a:r>
            <a:r>
              <a:rPr lang="es-ES_tradnl" sz="2200" dirty="0" smtClean="0">
                <a:latin typeface="Arial" charset="0"/>
                <a:ea typeface="Arial" charset="0"/>
                <a:cs typeface="Arial" charset="0"/>
              </a:rPr>
              <a:t> de la comunidad educativa. </a:t>
            </a:r>
          </a:p>
          <a:p>
            <a:pPr algn="just"/>
            <a:r>
              <a:rPr lang="es-ES_tradnl" sz="2200" dirty="0" smtClean="0">
                <a:latin typeface="Arial" charset="0"/>
                <a:ea typeface="Arial" charset="0"/>
                <a:cs typeface="Arial" charset="0"/>
              </a:rPr>
              <a:t>Responsables y/o encargados/as de abordar las situaciones de maltrato, acoso, abuso sexual o estupro detectadas en el establecimiento (preparados para ello). </a:t>
            </a:r>
          </a:p>
          <a:p>
            <a:pPr algn="just"/>
            <a:r>
              <a:rPr lang="es-ES_tradnl" sz="2200" dirty="0" err="1" smtClean="0">
                <a:latin typeface="Arial" charset="0"/>
                <a:ea typeface="Arial" charset="0"/>
                <a:cs typeface="Arial" charset="0"/>
              </a:rPr>
              <a:t>Comunicación</a:t>
            </a:r>
            <a:r>
              <a:rPr lang="es-ES_tradnl" sz="2200" dirty="0" smtClean="0">
                <a:latin typeface="Arial" charset="0"/>
                <a:ea typeface="Arial" charset="0"/>
                <a:cs typeface="Arial" charset="0"/>
              </a:rPr>
              <a:t> con las familias. </a:t>
            </a:r>
          </a:p>
          <a:p>
            <a:pPr algn="just"/>
            <a:r>
              <a:rPr lang="en-US" sz="2200" dirty="0" smtClean="0">
                <a:latin typeface="Arial" charset="0"/>
                <a:ea typeface="Arial" charset="0"/>
                <a:cs typeface="Arial" charset="0"/>
              </a:rPr>
              <a:t>Derivación 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externa.. </a:t>
            </a:r>
          </a:p>
          <a:p>
            <a:pPr algn="just"/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Traslado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a un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centro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asistencial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pPr algn="just"/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Disponer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medidas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pedagógicas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pPr algn="just"/>
            <a:r>
              <a:rPr lang="en-US" sz="2200" dirty="0">
                <a:latin typeface="Arial" charset="0"/>
                <a:ea typeface="Arial" charset="0"/>
                <a:cs typeface="Arial" charset="0"/>
              </a:rPr>
              <a:t>Poner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antecedentes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a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disposición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de la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Justicia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(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judicialización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):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Distinguir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“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denuncia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” (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Fiscalía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) , de “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requerimiento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protección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” (Tribunal de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Familia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) </a:t>
            </a:r>
          </a:p>
          <a:p>
            <a:pPr algn="just"/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Seguimiento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sz="2200" dirty="0" err="1">
                <a:latin typeface="Arial" charset="0"/>
                <a:ea typeface="Arial" charset="0"/>
                <a:cs typeface="Arial" charset="0"/>
              </a:rPr>
              <a:t>acompañamiento</a:t>
            </a:r>
            <a:r>
              <a:rPr lang="en-US" sz="2200" dirty="0">
                <a:latin typeface="Arial" charset="0"/>
                <a:ea typeface="Arial" charset="0"/>
                <a:cs typeface="Arial" charset="0"/>
              </a:rPr>
              <a:t>. </a:t>
            </a:r>
            <a:endParaRPr lang="en-US" sz="2200" dirty="0" smtClean="0">
              <a:latin typeface="Arial" charset="0"/>
              <a:ea typeface="Arial" charset="0"/>
              <a:cs typeface="Arial" charset="0"/>
            </a:endParaRPr>
          </a:p>
          <a:p>
            <a:pPr algn="just"/>
            <a:endParaRPr lang="en-US" dirty="0">
              <a:latin typeface="Arial" charset="0"/>
              <a:ea typeface="Arial" charset="0"/>
              <a:cs typeface="Arial" charset="0"/>
            </a:endParaRPr>
          </a:p>
          <a:p>
            <a:pPr algn="just"/>
            <a:endParaRPr lang="es-ES_tradnl" dirty="0" smtClean="0">
              <a:latin typeface="Arial" charset="0"/>
              <a:ea typeface="Arial" charset="0"/>
              <a:cs typeface="Arial" charset="0"/>
            </a:endParaRPr>
          </a:p>
          <a:p>
            <a:endParaRPr lang="es-ES_tradnl" dirty="0"/>
          </a:p>
          <a:p>
            <a:endParaRPr lang="es-ES_tradnl" dirty="0"/>
          </a:p>
          <a:p>
            <a:endParaRPr lang="es-ES_tradnl" dirty="0"/>
          </a:p>
          <a:p>
            <a:endParaRPr lang="es-ES_tradnl" dirty="0"/>
          </a:p>
          <a:p>
            <a:endParaRPr lang="es-ES_tradnl" dirty="0" smtClean="0">
              <a:latin typeface="Arial" charset="0"/>
              <a:ea typeface="Arial" charset="0"/>
              <a:cs typeface="Arial" charset="0"/>
            </a:endParaRPr>
          </a:p>
          <a:p>
            <a:endParaRPr lang="es-ES_tradnl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18887010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(2)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Protección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: Develación 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endParaRPr lang="en-US" dirty="0" smtClean="0"/>
          </a:p>
          <a:p>
            <a:pPr marL="0" indent="0" algn="ctr">
              <a:buNone/>
            </a:pPr>
            <a:r>
              <a:rPr lang="en-US" sz="2400" dirty="0" smtClean="0"/>
              <a:t>“</a:t>
            </a:r>
            <a:r>
              <a:rPr lang="en-US" sz="2400" dirty="0" err="1"/>
              <a:t>proceso</a:t>
            </a:r>
            <a:r>
              <a:rPr lang="en-US" sz="2400" dirty="0"/>
              <a:t> </a:t>
            </a:r>
            <a:r>
              <a:rPr lang="en-US" sz="2400" dirty="0" err="1"/>
              <a:t>por</a:t>
            </a:r>
            <a:r>
              <a:rPr lang="en-US" sz="2400" dirty="0"/>
              <a:t> el </a:t>
            </a:r>
            <a:r>
              <a:rPr lang="en-US" sz="2400" dirty="0" err="1"/>
              <a:t>cual</a:t>
            </a:r>
            <a:r>
              <a:rPr lang="en-US" sz="2400" dirty="0"/>
              <a:t> el </a:t>
            </a:r>
            <a:r>
              <a:rPr lang="en-US" sz="2400" dirty="0" err="1"/>
              <a:t>abuso</a:t>
            </a:r>
            <a:r>
              <a:rPr lang="en-US" sz="2400" dirty="0"/>
              <a:t> sexual </a:t>
            </a:r>
            <a:r>
              <a:rPr lang="en-US" sz="2400" dirty="0" err="1"/>
              <a:t>es</a:t>
            </a:r>
            <a:r>
              <a:rPr lang="en-US" sz="2400" dirty="0"/>
              <a:t> </a:t>
            </a:r>
            <a:r>
              <a:rPr lang="en-US" sz="2400" dirty="0" err="1"/>
              <a:t>conocido</a:t>
            </a:r>
            <a:r>
              <a:rPr lang="en-US" sz="2400" dirty="0"/>
              <a:t> </a:t>
            </a:r>
            <a:r>
              <a:rPr lang="en-US" sz="2400" dirty="0" err="1"/>
              <a:t>por</a:t>
            </a:r>
            <a:r>
              <a:rPr lang="en-US" sz="2400" dirty="0"/>
              <a:t> personas </a:t>
            </a:r>
            <a:r>
              <a:rPr lang="en-US" sz="2400" dirty="0" err="1"/>
              <a:t>ajenas</a:t>
            </a:r>
            <a:r>
              <a:rPr lang="en-US" sz="2400" dirty="0"/>
              <a:t> a la </a:t>
            </a:r>
            <a:r>
              <a:rPr lang="en-US" sz="2400" dirty="0" err="1"/>
              <a:t>situación</a:t>
            </a:r>
            <a:r>
              <a:rPr lang="en-US" sz="2400" dirty="0"/>
              <a:t> </a:t>
            </a:r>
            <a:r>
              <a:rPr lang="en-US" sz="2400" dirty="0" err="1"/>
              <a:t>abusiva</a:t>
            </a:r>
            <a:r>
              <a:rPr lang="en-US" sz="2400" dirty="0"/>
              <a:t> (personas </a:t>
            </a:r>
            <a:r>
              <a:rPr lang="en-US" sz="2400" dirty="0" err="1"/>
              <a:t>distintas</a:t>
            </a:r>
            <a:r>
              <a:rPr lang="en-US" sz="2400" dirty="0"/>
              <a:t> del agresor y la </a:t>
            </a:r>
            <a:r>
              <a:rPr lang="en-US" sz="2400" dirty="0" err="1"/>
              <a:t>víctima</a:t>
            </a:r>
            <a:r>
              <a:rPr lang="en-US" sz="2400" dirty="0"/>
              <a:t>), </a:t>
            </a:r>
            <a:r>
              <a:rPr lang="en-US" sz="2400" dirty="0" err="1"/>
              <a:t>siendo</a:t>
            </a:r>
            <a:r>
              <a:rPr lang="en-US" sz="2400" dirty="0"/>
              <a:t> la </a:t>
            </a:r>
            <a:r>
              <a:rPr lang="en-US" sz="2400" dirty="0" err="1"/>
              <a:t>primera</a:t>
            </a:r>
            <a:r>
              <a:rPr lang="en-US" sz="2400" dirty="0"/>
              <a:t> </a:t>
            </a:r>
            <a:r>
              <a:rPr lang="en-US" sz="2400" dirty="0" err="1"/>
              <a:t>instancia</a:t>
            </a:r>
            <a:r>
              <a:rPr lang="en-US" sz="2400" dirty="0"/>
              <a:t> </a:t>
            </a:r>
            <a:r>
              <a:rPr lang="en-US" sz="2400" dirty="0" err="1"/>
              <a:t>en</a:t>
            </a:r>
            <a:r>
              <a:rPr lang="en-US" sz="2400" dirty="0"/>
              <a:t> que </a:t>
            </a:r>
            <a:r>
              <a:rPr lang="en-US" sz="2400" dirty="0" err="1"/>
              <a:t>esta</a:t>
            </a:r>
            <a:r>
              <a:rPr lang="en-US" sz="2400" dirty="0"/>
              <a:t> </a:t>
            </a:r>
            <a:r>
              <a:rPr lang="en-US" sz="2400" dirty="0" err="1"/>
              <a:t>situación</a:t>
            </a:r>
            <a:r>
              <a:rPr lang="en-US" sz="2400" dirty="0"/>
              <a:t> </a:t>
            </a:r>
            <a:r>
              <a:rPr lang="en-US" sz="2400" dirty="0" err="1"/>
              <a:t>es</a:t>
            </a:r>
            <a:r>
              <a:rPr lang="en-US" sz="2400" dirty="0"/>
              <a:t> </a:t>
            </a:r>
            <a:r>
              <a:rPr lang="en-US" sz="2400" dirty="0" err="1"/>
              <a:t>descubierta</a:t>
            </a:r>
            <a:r>
              <a:rPr lang="en-US" sz="2400" dirty="0"/>
              <a:t> o </a:t>
            </a:r>
            <a:r>
              <a:rPr lang="en-US" sz="2400" dirty="0" err="1"/>
              <a:t>divulgada</a:t>
            </a:r>
            <a:r>
              <a:rPr lang="en-US" sz="2400" dirty="0"/>
              <a:t>. Este </a:t>
            </a:r>
            <a:r>
              <a:rPr lang="en-US" sz="2400" dirty="0" err="1"/>
              <a:t>proceso</a:t>
            </a:r>
            <a:r>
              <a:rPr lang="en-US" sz="2400" dirty="0"/>
              <a:t> </a:t>
            </a:r>
            <a:r>
              <a:rPr lang="en-US" sz="2400" dirty="0" err="1"/>
              <a:t>tiene</a:t>
            </a:r>
            <a:r>
              <a:rPr lang="en-US" sz="2400" dirty="0"/>
              <a:t> dos </a:t>
            </a:r>
            <a:r>
              <a:rPr lang="en-US" sz="2400" dirty="0" err="1"/>
              <a:t>caras</a:t>
            </a:r>
            <a:r>
              <a:rPr lang="en-US" sz="2400" dirty="0"/>
              <a:t> </a:t>
            </a:r>
            <a:r>
              <a:rPr lang="en-US" sz="2400" dirty="0" err="1"/>
              <a:t>centrales</a:t>
            </a:r>
            <a:r>
              <a:rPr lang="en-US" sz="2400" dirty="0"/>
              <a:t>, </a:t>
            </a:r>
            <a:r>
              <a:rPr lang="en-US" sz="2400" dirty="0" err="1"/>
              <a:t>siendo</a:t>
            </a:r>
            <a:r>
              <a:rPr lang="en-US" sz="2400" dirty="0"/>
              <a:t> </a:t>
            </a:r>
            <a:r>
              <a:rPr lang="en-US" sz="2400" dirty="0" err="1"/>
              <a:t>posible</a:t>
            </a:r>
            <a:r>
              <a:rPr lang="en-US" sz="2400" dirty="0"/>
              <a:t> la </a:t>
            </a:r>
            <a:r>
              <a:rPr lang="en-US" sz="2400" dirty="0" err="1"/>
              <a:t>propia</a:t>
            </a:r>
            <a:r>
              <a:rPr lang="en-US" sz="2400" dirty="0"/>
              <a:t> </a:t>
            </a:r>
            <a:r>
              <a:rPr lang="en-US" sz="2400" dirty="0" err="1"/>
              <a:t>develación</a:t>
            </a:r>
            <a:r>
              <a:rPr lang="en-US" sz="2400" dirty="0"/>
              <a:t> </a:t>
            </a:r>
            <a:r>
              <a:rPr lang="en-US" sz="2400" dirty="0" err="1"/>
              <a:t>por</a:t>
            </a:r>
            <a:r>
              <a:rPr lang="en-US" sz="2400" dirty="0"/>
              <a:t> parte del </a:t>
            </a:r>
            <a:r>
              <a:rPr lang="en-US" sz="2400" dirty="0" err="1"/>
              <a:t>niño</a:t>
            </a:r>
            <a:r>
              <a:rPr lang="en-US" sz="2400" dirty="0"/>
              <a:t> o </a:t>
            </a:r>
            <a:r>
              <a:rPr lang="en-US" sz="2400" dirty="0" err="1"/>
              <a:t>adolescente</a:t>
            </a:r>
            <a:r>
              <a:rPr lang="en-US" sz="2400" dirty="0"/>
              <a:t>, y la </a:t>
            </a:r>
            <a:r>
              <a:rPr lang="en-US" sz="2400" dirty="0" err="1"/>
              <a:t>otra</a:t>
            </a:r>
            <a:r>
              <a:rPr lang="en-US" sz="2400" dirty="0"/>
              <a:t>, la </a:t>
            </a:r>
            <a:r>
              <a:rPr lang="en-US" sz="2400" dirty="0" err="1"/>
              <a:t>detección</a:t>
            </a:r>
            <a:r>
              <a:rPr lang="en-US" sz="2400" dirty="0"/>
              <a:t> </a:t>
            </a:r>
            <a:r>
              <a:rPr lang="en-US" sz="2400" dirty="0" err="1"/>
              <a:t>por</a:t>
            </a:r>
            <a:r>
              <a:rPr lang="en-US" sz="2400" dirty="0"/>
              <a:t> parte de </a:t>
            </a:r>
            <a:r>
              <a:rPr lang="en-US" sz="2400" dirty="0" err="1"/>
              <a:t>adultos</a:t>
            </a:r>
            <a:r>
              <a:rPr lang="en-US" sz="2400" dirty="0"/>
              <a:t>” (Capella, 2010, p.46). </a:t>
            </a:r>
            <a:endParaRPr lang="en-US" sz="2400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811016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(c) Develación: Principios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específicos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457200" indent="-457200">
              <a:buAutoNum type="arabicPeriod"/>
            </a:pPr>
            <a:endParaRPr lang="en-US" sz="2800" dirty="0" smtClean="0">
              <a:latin typeface="Arial" charset="0"/>
              <a:ea typeface="Arial" charset="0"/>
              <a:cs typeface="Arial" charset="0"/>
            </a:endParaRPr>
          </a:p>
          <a:p>
            <a:pPr marL="457200" indent="-457200">
              <a:buAutoNum type="arabicPeriod"/>
            </a:pPr>
            <a:r>
              <a:rPr lang="en-US" sz="2800" dirty="0" smtClean="0">
                <a:latin typeface="Arial" charset="0"/>
                <a:ea typeface="Arial" charset="0"/>
                <a:cs typeface="Arial" charset="0"/>
              </a:rPr>
              <a:t>La </a:t>
            </a:r>
            <a:r>
              <a:rPr lang="en-US" sz="2800" dirty="0" err="1">
                <a:latin typeface="Arial" charset="0"/>
                <a:ea typeface="Arial" charset="0"/>
                <a:cs typeface="Arial" charset="0"/>
              </a:rPr>
              <a:t>escucha</a:t>
            </a:r>
            <a:r>
              <a:rPr lang="en-US" sz="28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800" dirty="0" err="1">
                <a:latin typeface="Arial" charset="0"/>
                <a:ea typeface="Arial" charset="0"/>
                <a:cs typeface="Arial" charset="0"/>
              </a:rPr>
              <a:t>adecuada</a:t>
            </a:r>
            <a:r>
              <a:rPr lang="en-US" sz="2800" dirty="0">
                <a:latin typeface="Arial" charset="0"/>
                <a:ea typeface="Arial" charset="0"/>
                <a:cs typeface="Arial" charset="0"/>
              </a:rPr>
              <a:t> y primer </a:t>
            </a:r>
            <a:r>
              <a:rPr lang="en-US" sz="2800" dirty="0" err="1">
                <a:latin typeface="Arial" charset="0"/>
                <a:ea typeface="Arial" charset="0"/>
                <a:cs typeface="Arial" charset="0"/>
              </a:rPr>
              <a:t>intervención</a:t>
            </a:r>
            <a:r>
              <a:rPr lang="en-US" sz="2800" dirty="0">
                <a:latin typeface="Arial" charset="0"/>
                <a:ea typeface="Arial" charset="0"/>
                <a:cs typeface="Arial" charset="0"/>
              </a:rPr>
              <a:t> </a:t>
            </a:r>
            <a:endParaRPr lang="en-US" sz="2800" dirty="0" smtClean="0">
              <a:latin typeface="Arial" charset="0"/>
              <a:ea typeface="Arial" charset="0"/>
              <a:cs typeface="Arial" charset="0"/>
            </a:endParaRPr>
          </a:p>
          <a:p>
            <a:pPr marL="457200" indent="-457200">
              <a:buAutoNum type="arabicPeriod"/>
            </a:pPr>
            <a:r>
              <a:rPr lang="en-US" sz="2800" dirty="0" smtClean="0">
                <a:latin typeface="Arial" charset="0"/>
                <a:ea typeface="Arial" charset="0"/>
                <a:cs typeface="Arial" charset="0"/>
              </a:rPr>
              <a:t>La </a:t>
            </a:r>
            <a:r>
              <a:rPr lang="en-US" sz="2800" dirty="0" err="1" smtClean="0">
                <a:latin typeface="Arial" charset="0"/>
                <a:ea typeface="Arial" charset="0"/>
                <a:cs typeface="Arial" charset="0"/>
              </a:rPr>
              <a:t>denuncia</a:t>
            </a:r>
            <a:endParaRPr lang="en-US" sz="2800" dirty="0" smtClean="0">
              <a:latin typeface="Arial" charset="0"/>
              <a:ea typeface="Arial" charset="0"/>
              <a:cs typeface="Arial" charset="0"/>
            </a:endParaRPr>
          </a:p>
          <a:p>
            <a:pPr marL="457200" indent="-457200">
              <a:buAutoNum type="arabicPeriod"/>
            </a:pPr>
            <a:r>
              <a:rPr lang="en-US" sz="2800" dirty="0" err="1" smtClean="0">
                <a:latin typeface="Arial" charset="0"/>
                <a:ea typeface="Arial" charset="0"/>
                <a:cs typeface="Arial" charset="0"/>
              </a:rPr>
              <a:t>Asistencia</a:t>
            </a:r>
            <a:r>
              <a:rPr lang="en-US" sz="2800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800" dirty="0" err="1" smtClean="0">
                <a:latin typeface="Arial" charset="0"/>
                <a:ea typeface="Arial" charset="0"/>
                <a:cs typeface="Arial" charset="0"/>
              </a:rPr>
              <a:t>inmediata</a:t>
            </a:r>
            <a:endParaRPr lang="en-US" sz="2800" dirty="0" smtClean="0">
              <a:latin typeface="Arial" charset="0"/>
              <a:ea typeface="Arial" charset="0"/>
              <a:cs typeface="Arial" charset="0"/>
            </a:endParaRPr>
          </a:p>
          <a:p>
            <a:endParaRPr lang="en-US" dirty="0"/>
          </a:p>
          <a:p>
            <a:endParaRPr lang="en-US" dirty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366136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1.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Escucha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adecuada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(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guías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)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1871662"/>
            <a:ext cx="9601200" cy="4471988"/>
          </a:xfrm>
        </p:spPr>
        <p:txBody>
          <a:bodyPr>
            <a:noAutofit/>
          </a:bodyPr>
          <a:lstStyle/>
          <a:p>
            <a:r>
              <a:rPr lang="en-US" sz="1600" b="1" i="1" dirty="0" err="1">
                <a:latin typeface="Arial" charset="0"/>
                <a:ea typeface="Arial" charset="0"/>
                <a:cs typeface="Arial" charset="0"/>
              </a:rPr>
              <a:t>Quien</a:t>
            </a:r>
            <a:r>
              <a:rPr lang="en-US" sz="1600" b="1" i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b="1" i="1" dirty="0" err="1">
                <a:latin typeface="Arial" charset="0"/>
                <a:ea typeface="Arial" charset="0"/>
                <a:cs typeface="Arial" charset="0"/>
              </a:rPr>
              <a:t>escucha</a:t>
            </a:r>
            <a:r>
              <a:rPr lang="en-US" sz="1600" b="1" i="1" dirty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sz="1600" b="1" i="1" dirty="0" err="1">
                <a:latin typeface="Arial" charset="0"/>
                <a:ea typeface="Arial" charset="0"/>
                <a:cs typeface="Arial" charset="0"/>
              </a:rPr>
              <a:t>develamiento</a:t>
            </a:r>
            <a:r>
              <a:rPr lang="en-US" sz="1600" b="1" i="1" dirty="0">
                <a:latin typeface="Arial" charset="0"/>
                <a:ea typeface="Arial" charset="0"/>
                <a:cs typeface="Arial" charset="0"/>
              </a:rPr>
              <a:t>, DEBE </a:t>
            </a:r>
            <a:r>
              <a:rPr lang="en-US" sz="1600" b="1" i="1" dirty="0" err="1">
                <a:latin typeface="Arial" charset="0"/>
                <a:ea typeface="Arial" charset="0"/>
                <a:cs typeface="Arial" charset="0"/>
              </a:rPr>
              <a:t>actuar</a:t>
            </a:r>
            <a:r>
              <a:rPr lang="en-US" sz="1600" b="1" i="1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Prestar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la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máxima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atención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al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relato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de la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niña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niño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adolescente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, sin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postergar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inte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-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rrumpir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sus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manifestaciones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Solicitar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intérprete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aquellos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casos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que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involucren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niñas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niños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adolescentes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que no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hablen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español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, o que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tengan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alguna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discapacidad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r>
              <a:rPr lang="en-US" sz="1600" dirty="0">
                <a:latin typeface="Arial" charset="0"/>
                <a:ea typeface="Arial" charset="0"/>
                <a:cs typeface="Arial" charset="0"/>
              </a:rPr>
              <a:t>No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evidenciar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alarma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preocupación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r>
              <a:rPr lang="en-US" sz="1600" dirty="0">
                <a:latin typeface="Arial" charset="0"/>
                <a:ea typeface="Arial" charset="0"/>
                <a:cs typeface="Arial" charset="0"/>
              </a:rPr>
              <a:t>No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poner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duda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su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relato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señalarle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contradicciones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falta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detalles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o de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ausencia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recuerdo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determinadas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situaciones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Explicar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que la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situación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no le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debe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generar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culpa,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ni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vergüenza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.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Remarcar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que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es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muy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positivo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que la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haya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revelado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Aclararle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que 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partir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su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revelación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se lo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va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proteger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.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Nunca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debe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mentirse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ni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 smtClean="0">
                <a:latin typeface="Arial" charset="0"/>
                <a:ea typeface="Arial" charset="0"/>
                <a:cs typeface="Arial" charset="0"/>
              </a:rPr>
              <a:t>prometerse</a:t>
            </a:r>
            <a:r>
              <a:rPr lang="en-US" sz="1600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algo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que no se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sabe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si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se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va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cumplir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Evitar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que la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niña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niño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adolescente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reitere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relato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otras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personas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si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no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es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necesario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 para la </a:t>
            </a:r>
            <a:r>
              <a:rPr lang="en-US" sz="1600" dirty="0" err="1">
                <a:latin typeface="Arial" charset="0"/>
                <a:ea typeface="Arial" charset="0"/>
                <a:cs typeface="Arial" charset="0"/>
              </a:rPr>
              <a:t>intervención</a:t>
            </a:r>
            <a:r>
              <a:rPr lang="en-US" sz="1600" dirty="0">
                <a:latin typeface="Arial" charset="0"/>
                <a:ea typeface="Arial" charset="0"/>
                <a:cs typeface="Arial" charset="0"/>
              </a:rPr>
              <a:t>. </a:t>
            </a:r>
          </a:p>
        </p:txBody>
      </p:sp>
    </p:spTree>
    <p:extLst>
      <p:ext uri="{BB962C8B-B14F-4D97-AF65-F5344CB8AC3E}">
        <p14:creationId xmlns:p14="http://schemas.microsoft.com/office/powerpoint/2010/main" val="8461831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Estructura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de la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presentación</a:t>
            </a:r>
            <a:endParaRPr lang="en-US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Prevalencia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sexual</a:t>
            </a:r>
          </a:p>
          <a:p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Fenomenología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sexual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infantil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sus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consecuencias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Debida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diligencia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del Estado y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rol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específico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sistema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educativo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y de las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escuelas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Medidas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integrales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(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fuera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sistema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educativo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9165679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43050" y="442912"/>
            <a:ext cx="9601200" cy="1485900"/>
          </a:xfrm>
        </p:spPr>
        <p:txBody>
          <a:bodyPr>
            <a:normAutofit/>
          </a:bodyPr>
          <a:lstStyle/>
          <a:p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2.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Denuncia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(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Análisis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contexto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)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543050" y="1928812"/>
            <a:ext cx="9601200" cy="3581400"/>
          </a:xfrm>
        </p:spPr>
        <p:txBody>
          <a:bodyPr>
            <a:noAutofit/>
          </a:bodyPr>
          <a:lstStyle/>
          <a:p>
            <a:pPr marL="0" indent="0">
              <a:buNone/>
            </a:pPr>
            <a:endParaRPr lang="en-US" sz="2800" dirty="0">
              <a:latin typeface="Arial" charset="0"/>
              <a:ea typeface="Arial" charset="0"/>
              <a:cs typeface="Arial" charset="0"/>
            </a:endParaRPr>
          </a:p>
          <a:p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Casos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con </a:t>
            </a:r>
            <a:r>
              <a:rPr lang="en-US" sz="2400" b="1" dirty="0" err="1">
                <a:latin typeface="Arial" charset="0"/>
                <a:ea typeface="Arial" charset="0"/>
                <a:cs typeface="Arial" charset="0"/>
              </a:rPr>
              <a:t>indicadores</a:t>
            </a:r>
            <a:r>
              <a:rPr lang="en-US" sz="2400" b="1" dirty="0">
                <a:latin typeface="Arial" charset="0"/>
                <a:ea typeface="Arial" charset="0"/>
                <a:cs typeface="Arial" charset="0"/>
              </a:rPr>
              <a:t> altos 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de ASI (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denuncia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 penal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) v/s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Casos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con </a:t>
            </a:r>
            <a:r>
              <a:rPr lang="en-US" sz="2400" b="1" dirty="0" err="1">
                <a:latin typeface="Arial" charset="0"/>
                <a:ea typeface="Arial" charset="0"/>
                <a:cs typeface="Arial" charset="0"/>
              </a:rPr>
              <a:t>indicadores</a:t>
            </a:r>
            <a:r>
              <a:rPr lang="en-US" sz="2400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b="1" dirty="0" err="1">
                <a:latin typeface="Arial" charset="0"/>
                <a:ea typeface="Arial" charset="0"/>
                <a:cs typeface="Arial" charset="0"/>
              </a:rPr>
              <a:t>inespecíficos</a:t>
            </a:r>
            <a:r>
              <a:rPr lang="en-US" sz="2400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de ASI (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requerimiento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protección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)</a:t>
            </a:r>
          </a:p>
          <a:p>
            <a:endParaRPr lang="en-US" sz="2400" dirty="0">
              <a:latin typeface="Arial" charset="0"/>
              <a:ea typeface="Arial" charset="0"/>
              <a:cs typeface="Arial" charset="0"/>
            </a:endParaRPr>
          </a:p>
          <a:p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Casos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b="1" dirty="0" err="1">
                <a:latin typeface="Arial" charset="0"/>
                <a:ea typeface="Arial" charset="0"/>
                <a:cs typeface="Arial" charset="0"/>
              </a:rPr>
              <a:t>contextos</a:t>
            </a:r>
            <a:r>
              <a:rPr lang="en-US" sz="2400" b="1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2400" b="1" dirty="0" err="1">
                <a:latin typeface="Arial" charset="0"/>
                <a:ea typeface="Arial" charset="0"/>
                <a:cs typeface="Arial" charset="0"/>
              </a:rPr>
              <a:t>protección</a:t>
            </a:r>
            <a:r>
              <a:rPr lang="en-US" sz="2400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(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acompañamiento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 a 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denuncia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por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 padres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) v/s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Casos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b="1" dirty="0" err="1" smtClean="0">
                <a:latin typeface="Arial" charset="0"/>
                <a:ea typeface="Arial" charset="0"/>
                <a:cs typeface="Arial" charset="0"/>
              </a:rPr>
              <a:t>contextos</a:t>
            </a:r>
            <a:r>
              <a:rPr lang="en-US" sz="24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b="1" dirty="0">
                <a:latin typeface="Arial" charset="0"/>
                <a:ea typeface="Arial" charset="0"/>
                <a:cs typeface="Arial" charset="0"/>
              </a:rPr>
              <a:t>de </a:t>
            </a:r>
            <a:r>
              <a:rPr lang="en-US" sz="2400" b="1" dirty="0" err="1">
                <a:latin typeface="Arial" charset="0"/>
                <a:ea typeface="Arial" charset="0"/>
                <a:cs typeface="Arial" charset="0"/>
              </a:rPr>
              <a:t>desprotección</a:t>
            </a:r>
            <a:r>
              <a:rPr lang="en-US" sz="2400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(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denuncia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directa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: penal o </a:t>
            </a:r>
            <a:r>
              <a:rPr lang="en-US" sz="2400" dirty="0" err="1">
                <a:latin typeface="Arial" charset="0"/>
                <a:ea typeface="Arial" charset="0"/>
                <a:cs typeface="Arial" charset="0"/>
              </a:rPr>
              <a:t>protección</a:t>
            </a:r>
            <a:r>
              <a:rPr lang="en-US" sz="2400" dirty="0">
                <a:latin typeface="Arial" charset="0"/>
                <a:ea typeface="Arial" charset="0"/>
                <a:cs typeface="Arial" charset="0"/>
              </a:rPr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9220667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3.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Asistencia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inmediata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Brindar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un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espacio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escucha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contención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y o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medidas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protección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evaluando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la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posibilidad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oportunidad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de la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denuncia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teniendo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vistas 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interés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superior y 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criterio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mínima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intervención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(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evitar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revictimización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)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este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caso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deber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ser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adulto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quien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relatara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́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hechos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al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equipo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interviniente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que hará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una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evaluación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la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situación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brindara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́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contención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psicológica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inmediata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a fin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garantizar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su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integridad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protección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El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equipo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no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debe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interrogar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NNA,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tendra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́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una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actitud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escucha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atenta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pero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estara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́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preparado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para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recabar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testimonio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espontáneo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–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si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se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produjera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-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(y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registrarlo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adecuadamente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)</a:t>
            </a:r>
          </a:p>
          <a:p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Si el agresor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otro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niño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adolescente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importante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comprender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que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él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ella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también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necesita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ayuda</a:t>
            </a:r>
            <a:r>
              <a:rPr lang="en-US">
                <a:latin typeface="Arial" charset="0"/>
                <a:ea typeface="Arial" charset="0"/>
                <a:cs typeface="Arial" charset="0"/>
              </a:rPr>
              <a:t> </a:t>
            </a:r>
            <a:endParaRPr lang="en-US" dirty="0">
              <a:latin typeface="Arial" charset="0"/>
              <a:ea typeface="Arial" charset="0"/>
              <a:cs typeface="Arial" charset="0"/>
            </a:endParaRP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48957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No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olvidando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distintos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roles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pPr marL="0" indent="0" algn="ctr">
              <a:buNone/>
            </a:pP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Roles </a:t>
            </a:r>
            <a:r>
              <a:rPr lang="en-US" sz="4000" b="1" dirty="0" err="1">
                <a:latin typeface="Arial" charset="0"/>
                <a:ea typeface="Arial" charset="0"/>
                <a:cs typeface="Arial" charset="0"/>
              </a:rPr>
              <a:t>generales</a:t>
            </a:r>
            <a:r>
              <a:rPr lang="en-US" sz="4000" b="1" dirty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sz="4000" b="1" dirty="0" err="1">
                <a:latin typeface="Arial" charset="0"/>
                <a:ea typeface="Arial" charset="0"/>
                <a:cs typeface="Arial" charset="0"/>
              </a:rPr>
              <a:t>Familia</a:t>
            </a:r>
            <a:r>
              <a:rPr lang="en-US" sz="4000" b="1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sz="4000" b="1" dirty="0" err="1">
                <a:latin typeface="Arial" charset="0"/>
                <a:ea typeface="Arial" charset="0"/>
                <a:cs typeface="Arial" charset="0"/>
              </a:rPr>
              <a:t>Escuela</a:t>
            </a:r>
            <a:r>
              <a:rPr lang="en-US" sz="4000" b="1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sz="4000" b="1" dirty="0" err="1">
                <a:latin typeface="Arial" charset="0"/>
                <a:ea typeface="Arial" charset="0"/>
                <a:cs typeface="Arial" charset="0"/>
              </a:rPr>
              <a:t>Ministerio</a:t>
            </a:r>
            <a:r>
              <a:rPr lang="en-US" sz="4000" b="1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4000" b="1" dirty="0" err="1">
                <a:latin typeface="Arial" charset="0"/>
                <a:ea typeface="Arial" charset="0"/>
                <a:cs typeface="Arial" charset="0"/>
              </a:rPr>
              <a:t>Educación</a:t>
            </a:r>
            <a:r>
              <a:rPr lang="en-US" sz="4000" b="1" dirty="0">
                <a:latin typeface="Arial" charset="0"/>
                <a:ea typeface="Arial" charset="0"/>
                <a:cs typeface="Arial" charset="0"/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6110170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Familia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2286000"/>
            <a:ext cx="9601200" cy="4186238"/>
          </a:xfrm>
        </p:spPr>
        <p:txBody>
          <a:bodyPr>
            <a:normAutofit/>
          </a:bodyPr>
          <a:lstStyle/>
          <a:p>
            <a:r>
              <a:rPr lang="en-US" dirty="0" err="1"/>
              <a:t>Asume</a:t>
            </a:r>
            <a:r>
              <a:rPr lang="en-US" dirty="0"/>
              <a:t> la </a:t>
            </a:r>
            <a:r>
              <a:rPr lang="en-US" dirty="0" err="1"/>
              <a:t>responsabilidad</a:t>
            </a:r>
            <a:r>
              <a:rPr lang="en-US" dirty="0"/>
              <a:t> primordial de la </a:t>
            </a:r>
            <a:r>
              <a:rPr lang="en-US" dirty="0" err="1"/>
              <a:t>crianza</a:t>
            </a:r>
            <a:r>
              <a:rPr lang="en-US" dirty="0"/>
              <a:t> y el </a:t>
            </a:r>
            <a:r>
              <a:rPr lang="en-US" dirty="0" err="1"/>
              <a:t>desarrollo</a:t>
            </a:r>
            <a:r>
              <a:rPr lang="en-US" dirty="0"/>
              <a:t> del </a:t>
            </a:r>
            <a:r>
              <a:rPr lang="en-US" dirty="0" err="1"/>
              <a:t>niño</a:t>
            </a:r>
            <a:r>
              <a:rPr lang="en-US" dirty="0"/>
              <a:t> o </a:t>
            </a:r>
            <a:r>
              <a:rPr lang="en-US" dirty="0" err="1"/>
              <a:t>niña</a:t>
            </a:r>
            <a:r>
              <a:rPr lang="en-US" dirty="0"/>
              <a:t>. </a:t>
            </a:r>
          </a:p>
          <a:p>
            <a:r>
              <a:rPr lang="en-US" dirty="0" err="1"/>
              <a:t>Educa</a:t>
            </a:r>
            <a:r>
              <a:rPr lang="en-US" dirty="0"/>
              <a:t> </a:t>
            </a:r>
          </a:p>
          <a:p>
            <a:r>
              <a:rPr lang="en-US" dirty="0" err="1"/>
              <a:t>Previene</a:t>
            </a:r>
            <a:r>
              <a:rPr lang="en-US" dirty="0"/>
              <a:t> </a:t>
            </a:r>
          </a:p>
          <a:p>
            <a:r>
              <a:rPr lang="en-US" dirty="0" err="1"/>
              <a:t>Protege</a:t>
            </a:r>
            <a:r>
              <a:rPr lang="en-US" dirty="0"/>
              <a:t> y </a:t>
            </a:r>
            <a:r>
              <a:rPr lang="en-US" dirty="0" err="1"/>
              <a:t>acoge</a:t>
            </a:r>
            <a:r>
              <a:rPr lang="en-US" dirty="0"/>
              <a:t> </a:t>
            </a:r>
          </a:p>
          <a:p>
            <a:r>
              <a:rPr lang="en-US" dirty="0" err="1"/>
              <a:t>Denuncia</a:t>
            </a:r>
            <a:r>
              <a:rPr lang="en-US" dirty="0"/>
              <a:t> ante las </a:t>
            </a:r>
            <a:r>
              <a:rPr lang="en-US" dirty="0" err="1"/>
              <a:t>autoridades</a:t>
            </a:r>
            <a:r>
              <a:rPr lang="en-US" dirty="0"/>
              <a:t> </a:t>
            </a:r>
            <a:r>
              <a:rPr lang="en-US" dirty="0" err="1"/>
              <a:t>correspondientes</a:t>
            </a:r>
            <a:r>
              <a:rPr lang="en-US" dirty="0"/>
              <a:t> </a:t>
            </a:r>
            <a:endParaRPr lang="en-US" dirty="0" smtClean="0"/>
          </a:p>
          <a:p>
            <a:r>
              <a:rPr lang="en-US" dirty="0" err="1" smtClean="0"/>
              <a:t>Busca</a:t>
            </a:r>
            <a:r>
              <a:rPr lang="en-US" dirty="0" smtClean="0"/>
              <a:t> </a:t>
            </a:r>
            <a:r>
              <a:rPr lang="en-US" dirty="0" err="1"/>
              <a:t>ayuda</a:t>
            </a:r>
            <a:r>
              <a:rPr lang="en-US" dirty="0"/>
              <a:t> y </a:t>
            </a:r>
            <a:r>
              <a:rPr lang="en-US" dirty="0" err="1"/>
              <a:t>solicita</a:t>
            </a:r>
            <a:r>
              <a:rPr lang="en-US" dirty="0"/>
              <a:t> </a:t>
            </a:r>
            <a:r>
              <a:rPr lang="en-US" dirty="0" err="1"/>
              <a:t>apoyo</a:t>
            </a:r>
            <a:r>
              <a:rPr lang="en-US" dirty="0"/>
              <a:t> </a:t>
            </a:r>
            <a:r>
              <a:rPr lang="en-US" dirty="0" err="1"/>
              <a:t>profesional</a:t>
            </a:r>
            <a:r>
              <a:rPr lang="en-US" dirty="0"/>
              <a:t>. </a:t>
            </a:r>
          </a:p>
          <a:p>
            <a:r>
              <a:rPr lang="en-US" dirty="0" err="1"/>
              <a:t>Acompaña</a:t>
            </a:r>
            <a:r>
              <a:rPr lang="en-US" dirty="0"/>
              <a:t> y se </a:t>
            </a:r>
            <a:r>
              <a:rPr lang="en-US" dirty="0" err="1"/>
              <a:t>involucra</a:t>
            </a:r>
            <a:r>
              <a:rPr lang="en-US" dirty="0"/>
              <a:t> </a:t>
            </a:r>
            <a:r>
              <a:rPr lang="en-US" dirty="0" err="1"/>
              <a:t>activamente</a:t>
            </a:r>
            <a:r>
              <a:rPr lang="en-US" dirty="0"/>
              <a:t> </a:t>
            </a:r>
            <a:r>
              <a:rPr lang="en-US" dirty="0" err="1"/>
              <a:t>en</a:t>
            </a:r>
            <a:r>
              <a:rPr lang="en-US" dirty="0"/>
              <a:t> el </a:t>
            </a:r>
            <a:r>
              <a:rPr lang="en-US" dirty="0" err="1"/>
              <a:t>proceso</a:t>
            </a:r>
            <a:r>
              <a:rPr lang="en-US" dirty="0"/>
              <a:t> de </a:t>
            </a:r>
            <a:r>
              <a:rPr lang="en-US" dirty="0" err="1"/>
              <a:t>investigación</a:t>
            </a:r>
            <a:r>
              <a:rPr lang="en-US" dirty="0"/>
              <a:t> y/o de </a:t>
            </a:r>
            <a:r>
              <a:rPr lang="en-US" dirty="0" err="1"/>
              <a:t>tratamiento</a:t>
            </a:r>
            <a:r>
              <a:rPr lang="en-US" dirty="0"/>
              <a:t> al que </a:t>
            </a:r>
            <a:r>
              <a:rPr lang="en-US" dirty="0" err="1"/>
              <a:t>pueda</a:t>
            </a:r>
            <a:r>
              <a:rPr lang="en-US" dirty="0"/>
              <a:t> </a:t>
            </a:r>
            <a:r>
              <a:rPr lang="en-US" dirty="0" err="1"/>
              <a:t>ser</a:t>
            </a:r>
            <a:r>
              <a:rPr lang="en-US" dirty="0"/>
              <a:t> </a:t>
            </a:r>
            <a:r>
              <a:rPr lang="en-US" dirty="0" err="1"/>
              <a:t>derivado</a:t>
            </a:r>
            <a:r>
              <a:rPr lang="en-US" dirty="0"/>
              <a:t> </a:t>
            </a:r>
            <a:r>
              <a:rPr lang="en-US" dirty="0" err="1"/>
              <a:t>su</a:t>
            </a:r>
            <a:r>
              <a:rPr lang="en-US" dirty="0"/>
              <a:t> </a:t>
            </a:r>
            <a:r>
              <a:rPr lang="en-US" dirty="0" err="1"/>
              <a:t>hijo</a:t>
            </a:r>
            <a:r>
              <a:rPr lang="en-US" dirty="0"/>
              <a:t>/a. </a:t>
            </a:r>
          </a:p>
          <a:p>
            <a:r>
              <a:rPr lang="en-US" dirty="0" err="1"/>
              <a:t>Conoce</a:t>
            </a:r>
            <a:r>
              <a:rPr lang="en-US" dirty="0"/>
              <a:t> y se </a:t>
            </a:r>
            <a:r>
              <a:rPr lang="en-US" dirty="0" err="1"/>
              <a:t>compromete</a:t>
            </a:r>
            <a:r>
              <a:rPr lang="en-US" dirty="0"/>
              <a:t> con el Proyecto </a:t>
            </a:r>
            <a:r>
              <a:rPr lang="en-US" dirty="0" err="1"/>
              <a:t>Educativo</a:t>
            </a:r>
            <a:r>
              <a:rPr lang="en-US" dirty="0"/>
              <a:t>, las </a:t>
            </a:r>
            <a:r>
              <a:rPr lang="en-US" dirty="0" err="1"/>
              <a:t>normas</a:t>
            </a:r>
            <a:r>
              <a:rPr lang="en-US" dirty="0"/>
              <a:t> de </a:t>
            </a:r>
            <a:r>
              <a:rPr lang="en-US" dirty="0" err="1"/>
              <a:t>convivencia</a:t>
            </a:r>
            <a:r>
              <a:rPr lang="en-US" dirty="0"/>
              <a:t> y </a:t>
            </a:r>
            <a:r>
              <a:rPr lang="en-US" dirty="0" err="1"/>
              <a:t>los</a:t>
            </a:r>
            <a:r>
              <a:rPr lang="en-US" dirty="0"/>
              <a:t> </a:t>
            </a:r>
            <a:r>
              <a:rPr lang="en-US" dirty="0" err="1"/>
              <a:t>protocolos</a:t>
            </a:r>
            <a:r>
              <a:rPr lang="en-US" dirty="0"/>
              <a:t> de </a:t>
            </a:r>
            <a:r>
              <a:rPr lang="en-US" dirty="0" err="1"/>
              <a:t>actuación</a:t>
            </a:r>
            <a:r>
              <a:rPr lang="en-US" dirty="0"/>
              <a:t> que ha </a:t>
            </a:r>
            <a:r>
              <a:rPr lang="en-US" dirty="0" err="1"/>
              <a:t>establecido</a:t>
            </a:r>
            <a:r>
              <a:rPr lang="en-US" dirty="0"/>
              <a:t> la </a:t>
            </a:r>
            <a:r>
              <a:rPr lang="en-US" dirty="0" err="1"/>
              <a:t>escuela</a:t>
            </a:r>
            <a:r>
              <a:rPr lang="en-US" dirty="0"/>
              <a:t>/</a:t>
            </a:r>
            <a:r>
              <a:rPr lang="en-US" dirty="0" err="1"/>
              <a:t>liceo</a:t>
            </a:r>
            <a:r>
              <a:rPr lang="en-US" dirty="0"/>
              <a:t>.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333303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Escuela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err="1"/>
              <a:t>Educa</a:t>
            </a:r>
            <a:r>
              <a:rPr lang="en-US" dirty="0"/>
              <a:t> </a:t>
            </a:r>
          </a:p>
          <a:p>
            <a:r>
              <a:rPr lang="en-US" dirty="0" err="1"/>
              <a:t>Previene</a:t>
            </a:r>
            <a:r>
              <a:rPr lang="en-US" dirty="0"/>
              <a:t> </a:t>
            </a:r>
          </a:p>
          <a:p>
            <a:r>
              <a:rPr lang="en-US" dirty="0" err="1"/>
              <a:t>Protege</a:t>
            </a:r>
            <a:r>
              <a:rPr lang="en-US" dirty="0"/>
              <a:t> y </a:t>
            </a:r>
            <a:r>
              <a:rPr lang="en-US" dirty="0" err="1"/>
              <a:t>acoge</a:t>
            </a:r>
            <a:r>
              <a:rPr lang="en-US" dirty="0"/>
              <a:t> </a:t>
            </a:r>
          </a:p>
          <a:p>
            <a:r>
              <a:rPr lang="en-US" dirty="0" err="1"/>
              <a:t>Detecta</a:t>
            </a:r>
            <a:r>
              <a:rPr lang="en-US" dirty="0"/>
              <a:t> </a:t>
            </a:r>
          </a:p>
          <a:p>
            <a:r>
              <a:rPr lang="en-US" dirty="0" err="1"/>
              <a:t>Denuncia</a:t>
            </a:r>
            <a:r>
              <a:rPr lang="en-US" dirty="0"/>
              <a:t> ante las </a:t>
            </a:r>
            <a:r>
              <a:rPr lang="en-US" dirty="0" err="1"/>
              <a:t>autoridades</a:t>
            </a:r>
            <a:r>
              <a:rPr lang="en-US" dirty="0"/>
              <a:t> </a:t>
            </a:r>
            <a:r>
              <a:rPr lang="en-US" dirty="0" err="1" smtClean="0"/>
              <a:t>correspondientes</a:t>
            </a:r>
            <a:endParaRPr lang="en-US" dirty="0"/>
          </a:p>
          <a:p>
            <a:r>
              <a:rPr lang="en-US" dirty="0" err="1"/>
              <a:t>Recopila</a:t>
            </a:r>
            <a:r>
              <a:rPr lang="en-US" dirty="0"/>
              <a:t> </a:t>
            </a:r>
            <a:r>
              <a:rPr lang="en-US" dirty="0" err="1"/>
              <a:t>antecedentes</a:t>
            </a:r>
            <a:r>
              <a:rPr lang="en-US" dirty="0"/>
              <a:t> </a:t>
            </a:r>
            <a:r>
              <a:rPr lang="en-US" dirty="0" err="1"/>
              <a:t>generales</a:t>
            </a:r>
            <a:r>
              <a:rPr lang="en-US" dirty="0"/>
              <a:t> de la </a:t>
            </a:r>
            <a:r>
              <a:rPr lang="en-US" dirty="0" err="1" smtClean="0"/>
              <a:t>situación</a:t>
            </a:r>
            <a:endParaRPr lang="en-US" dirty="0"/>
          </a:p>
          <a:p>
            <a:r>
              <a:rPr lang="en-US" dirty="0" err="1"/>
              <a:t>Activa</a:t>
            </a:r>
            <a:r>
              <a:rPr lang="en-US" dirty="0"/>
              <a:t> y </a:t>
            </a:r>
            <a:r>
              <a:rPr lang="en-US" dirty="0" err="1"/>
              <a:t>supervisa</a:t>
            </a:r>
            <a:r>
              <a:rPr lang="en-US" dirty="0"/>
              <a:t> la </a:t>
            </a:r>
            <a:r>
              <a:rPr lang="en-US" dirty="0" err="1"/>
              <a:t>efectiva</a:t>
            </a:r>
            <a:r>
              <a:rPr lang="en-US" dirty="0"/>
              <a:t> </a:t>
            </a:r>
            <a:r>
              <a:rPr lang="en-US" dirty="0" err="1"/>
              <a:t>aplicación</a:t>
            </a:r>
            <a:r>
              <a:rPr lang="en-US" dirty="0"/>
              <a:t> de </a:t>
            </a:r>
            <a:r>
              <a:rPr lang="en-US" dirty="0" err="1"/>
              <a:t>los</a:t>
            </a:r>
            <a:r>
              <a:rPr lang="en-US" dirty="0"/>
              <a:t> </a:t>
            </a:r>
            <a:r>
              <a:rPr lang="en-US" dirty="0" err="1"/>
              <a:t>Protocolos</a:t>
            </a:r>
            <a:r>
              <a:rPr lang="en-US" dirty="0"/>
              <a:t> de </a:t>
            </a:r>
            <a:r>
              <a:rPr lang="en-US" dirty="0" err="1" smtClean="0"/>
              <a:t>Actuación</a:t>
            </a:r>
            <a:r>
              <a:rPr lang="en-US" dirty="0"/>
              <a:t>. </a:t>
            </a:r>
          </a:p>
          <a:p>
            <a:r>
              <a:rPr lang="en-US" dirty="0" err="1"/>
              <a:t>Realiza</a:t>
            </a:r>
            <a:r>
              <a:rPr lang="en-US" dirty="0"/>
              <a:t> </a:t>
            </a:r>
            <a:r>
              <a:rPr lang="en-US" dirty="0" err="1"/>
              <a:t>seguimiento</a:t>
            </a:r>
            <a:r>
              <a:rPr lang="en-US" dirty="0"/>
              <a:t> y </a:t>
            </a:r>
            <a:r>
              <a:rPr lang="en-US" dirty="0" err="1" smtClean="0"/>
              <a:t>acompañamiento</a:t>
            </a:r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865474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Ministerio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Educación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sz="2400" dirty="0" err="1"/>
              <a:t>Elabora</a:t>
            </a:r>
            <a:r>
              <a:rPr lang="en-US" sz="2400" dirty="0"/>
              <a:t> bases </a:t>
            </a:r>
            <a:r>
              <a:rPr lang="en-US" sz="2400" dirty="0" err="1"/>
              <a:t>curriculares</a:t>
            </a:r>
            <a:r>
              <a:rPr lang="en-US" sz="2400" dirty="0"/>
              <a:t>, planes y </a:t>
            </a:r>
            <a:r>
              <a:rPr lang="en-US" sz="2400" dirty="0" err="1"/>
              <a:t>programas</a:t>
            </a:r>
            <a:r>
              <a:rPr lang="en-US" sz="2400" dirty="0"/>
              <a:t> de </a:t>
            </a:r>
            <a:r>
              <a:rPr lang="en-US" sz="2400" dirty="0" err="1"/>
              <a:t>estudio</a:t>
            </a:r>
            <a:r>
              <a:rPr lang="en-US" sz="2400" dirty="0"/>
              <a:t> y </a:t>
            </a:r>
            <a:r>
              <a:rPr lang="en-US" sz="2400" dirty="0" err="1"/>
              <a:t>estándares</a:t>
            </a:r>
            <a:r>
              <a:rPr lang="en-US" sz="2400" dirty="0"/>
              <a:t> de </a:t>
            </a:r>
            <a:r>
              <a:rPr lang="en-US" sz="2400" dirty="0" err="1"/>
              <a:t>aprendizajes</a:t>
            </a:r>
            <a:r>
              <a:rPr lang="en-US" sz="2400" dirty="0"/>
              <a:t>, </a:t>
            </a:r>
            <a:r>
              <a:rPr lang="en-US" sz="2400" dirty="0" err="1"/>
              <a:t>incluidos</a:t>
            </a:r>
            <a:r>
              <a:rPr lang="en-US" sz="2400" dirty="0"/>
              <a:t> </a:t>
            </a:r>
            <a:r>
              <a:rPr lang="en-US" sz="2400" dirty="0" err="1"/>
              <a:t>contenidos</a:t>
            </a:r>
            <a:r>
              <a:rPr lang="en-US" sz="2400" dirty="0"/>
              <a:t> de </a:t>
            </a:r>
            <a:r>
              <a:rPr lang="en-US" sz="2400" dirty="0" err="1"/>
              <a:t>autocuidado</a:t>
            </a:r>
            <a:r>
              <a:rPr lang="en-US" sz="2400" dirty="0"/>
              <a:t> y </a:t>
            </a:r>
            <a:r>
              <a:rPr lang="en-US" sz="2400" dirty="0" err="1"/>
              <a:t>prevención</a:t>
            </a:r>
            <a:r>
              <a:rPr lang="en-US" sz="2400" dirty="0"/>
              <a:t>. </a:t>
            </a:r>
          </a:p>
          <a:p>
            <a:r>
              <a:rPr lang="en-US" sz="2400" dirty="0"/>
              <a:t>Brinda </a:t>
            </a:r>
            <a:r>
              <a:rPr lang="en-US" sz="2400" dirty="0" err="1"/>
              <a:t>apoyo</a:t>
            </a:r>
            <a:r>
              <a:rPr lang="en-US" sz="2400" dirty="0"/>
              <a:t> </a:t>
            </a:r>
            <a:r>
              <a:rPr lang="en-US" sz="2400" dirty="0" err="1"/>
              <a:t>técnico</a:t>
            </a:r>
            <a:r>
              <a:rPr lang="en-US" sz="2400" dirty="0"/>
              <a:t> y </a:t>
            </a:r>
            <a:r>
              <a:rPr lang="en-US" sz="2400" dirty="0" err="1"/>
              <a:t>orienta</a:t>
            </a:r>
            <a:r>
              <a:rPr lang="en-US" sz="2400" dirty="0"/>
              <a:t> a </a:t>
            </a:r>
            <a:r>
              <a:rPr lang="en-US" sz="2400" dirty="0" err="1"/>
              <a:t>los</a:t>
            </a:r>
            <a:r>
              <a:rPr lang="en-US" sz="2400" dirty="0"/>
              <a:t> </a:t>
            </a:r>
            <a:r>
              <a:rPr lang="en-US" sz="2400" dirty="0" err="1"/>
              <a:t>establecimientos</a:t>
            </a:r>
            <a:r>
              <a:rPr lang="en-US" sz="2400" dirty="0"/>
              <a:t> para la </a:t>
            </a:r>
            <a:r>
              <a:rPr lang="en-US" sz="2400" dirty="0" err="1"/>
              <a:t>elaboración</a:t>
            </a:r>
            <a:r>
              <a:rPr lang="en-US" sz="2400" dirty="0"/>
              <a:t> e </a:t>
            </a:r>
            <a:r>
              <a:rPr lang="en-US" sz="2400" dirty="0" err="1"/>
              <a:t>implementación</a:t>
            </a:r>
            <a:r>
              <a:rPr lang="en-US" sz="2400" dirty="0"/>
              <a:t> de </a:t>
            </a:r>
            <a:r>
              <a:rPr lang="en-US" sz="2400" dirty="0" err="1"/>
              <a:t>Políticas</a:t>
            </a:r>
            <a:r>
              <a:rPr lang="en-US" sz="2400" dirty="0"/>
              <a:t> de </a:t>
            </a:r>
            <a:r>
              <a:rPr lang="en-US" sz="2400" dirty="0" err="1"/>
              <a:t>Prevención</a:t>
            </a:r>
            <a:r>
              <a:rPr lang="en-US" sz="2400" dirty="0"/>
              <a:t>. </a:t>
            </a:r>
          </a:p>
          <a:p>
            <a:r>
              <a:rPr lang="en-US" sz="2400" dirty="0" err="1"/>
              <a:t>Apoya</a:t>
            </a:r>
            <a:r>
              <a:rPr lang="en-US" sz="2400" dirty="0"/>
              <a:t> y </a:t>
            </a:r>
            <a:r>
              <a:rPr lang="en-US" sz="2400" dirty="0" err="1"/>
              <a:t>orienta</a:t>
            </a:r>
            <a:r>
              <a:rPr lang="en-US" sz="2400" dirty="0"/>
              <a:t> </a:t>
            </a:r>
            <a:r>
              <a:rPr lang="en-US" sz="2400" dirty="0" err="1"/>
              <a:t>técnicamente</a:t>
            </a:r>
            <a:r>
              <a:rPr lang="en-US" sz="2400" dirty="0"/>
              <a:t> a </a:t>
            </a:r>
            <a:r>
              <a:rPr lang="en-US" sz="2400" dirty="0" err="1"/>
              <a:t>los</a:t>
            </a:r>
            <a:r>
              <a:rPr lang="en-US" sz="2400" dirty="0"/>
              <a:t> </a:t>
            </a:r>
            <a:r>
              <a:rPr lang="en-US" sz="2400" dirty="0" err="1"/>
              <a:t>establecimientos</a:t>
            </a:r>
            <a:r>
              <a:rPr lang="en-US" sz="2400" dirty="0"/>
              <a:t> para la </a:t>
            </a:r>
            <a:r>
              <a:rPr lang="en-US" sz="2400" dirty="0" err="1"/>
              <a:t>elaboración</a:t>
            </a:r>
            <a:r>
              <a:rPr lang="en-US" sz="2400" dirty="0"/>
              <a:t> y </a:t>
            </a:r>
            <a:r>
              <a:rPr lang="en-US" sz="2400" dirty="0" err="1"/>
              <a:t>aplicación</a:t>
            </a:r>
            <a:r>
              <a:rPr lang="en-US" sz="2400" dirty="0"/>
              <a:t> de </a:t>
            </a:r>
            <a:r>
              <a:rPr lang="en-US" sz="2400" dirty="0" err="1"/>
              <a:t>Protocolos</a:t>
            </a:r>
            <a:r>
              <a:rPr lang="en-US" sz="2400" dirty="0"/>
              <a:t> y </a:t>
            </a:r>
            <a:r>
              <a:rPr lang="en-US" sz="2400" dirty="0" err="1"/>
              <a:t>Reglamentos</a:t>
            </a:r>
            <a:r>
              <a:rPr lang="en-US" sz="2400" dirty="0"/>
              <a:t> </a:t>
            </a:r>
            <a:r>
              <a:rPr lang="en-US" sz="2400" dirty="0" err="1"/>
              <a:t>específicos</a:t>
            </a:r>
            <a:r>
              <a:rPr lang="en-US" sz="2400" dirty="0"/>
              <a:t> </a:t>
            </a:r>
            <a:endParaRPr lang="en-US" sz="2400" dirty="0" smtClean="0"/>
          </a:p>
          <a:p>
            <a:r>
              <a:rPr lang="en-US" sz="2400" dirty="0" err="1" smtClean="0"/>
              <a:t>Recibe</a:t>
            </a:r>
            <a:r>
              <a:rPr lang="en-US" sz="2400" dirty="0" smtClean="0"/>
              <a:t>, </a:t>
            </a:r>
            <a:r>
              <a:rPr lang="en-US" sz="2400" dirty="0" err="1" smtClean="0"/>
              <a:t>tramita</a:t>
            </a:r>
            <a:r>
              <a:rPr lang="en-US" sz="2400" dirty="0" smtClean="0"/>
              <a:t> y </a:t>
            </a:r>
            <a:r>
              <a:rPr lang="en-US" sz="2400" dirty="0" err="1" smtClean="0"/>
              <a:t>responde</a:t>
            </a:r>
            <a:r>
              <a:rPr lang="en-US" sz="2400" dirty="0" smtClean="0"/>
              <a:t> </a:t>
            </a:r>
            <a:r>
              <a:rPr lang="en-US" sz="2400" dirty="0" err="1" smtClean="0"/>
              <a:t>administrativamente</a:t>
            </a:r>
            <a:r>
              <a:rPr lang="en-US" sz="2400" dirty="0" smtClean="0"/>
              <a:t> </a:t>
            </a:r>
            <a:r>
              <a:rPr lang="en-US" sz="2400" dirty="0" err="1" smtClean="0"/>
              <a:t>frente</a:t>
            </a:r>
            <a:r>
              <a:rPr lang="en-US" sz="2400" dirty="0" smtClean="0"/>
              <a:t> a las </a:t>
            </a:r>
            <a:r>
              <a:rPr lang="en-US" sz="2400" dirty="0" err="1" smtClean="0"/>
              <a:t>denuncias</a:t>
            </a:r>
            <a:r>
              <a:rPr lang="en-US" sz="2400" dirty="0" smtClean="0"/>
              <a:t> </a:t>
            </a:r>
            <a:r>
              <a:rPr lang="en-US" sz="2400" dirty="0" err="1" smtClean="0"/>
              <a:t>sobre</a:t>
            </a:r>
            <a:r>
              <a:rPr lang="en-US" sz="2400" dirty="0" smtClean="0"/>
              <a:t> </a:t>
            </a:r>
            <a:r>
              <a:rPr lang="en-US" sz="2400" dirty="0" err="1" smtClean="0"/>
              <a:t>violencia</a:t>
            </a:r>
            <a:r>
              <a:rPr lang="en-US" sz="2400" dirty="0" smtClean="0"/>
              <a:t> (</a:t>
            </a:r>
            <a:r>
              <a:rPr lang="en-US" sz="2400" dirty="0" err="1" smtClean="0"/>
              <a:t>maltrato</a:t>
            </a:r>
            <a:r>
              <a:rPr lang="en-US" sz="2400" dirty="0" smtClean="0"/>
              <a:t> y </a:t>
            </a:r>
            <a:r>
              <a:rPr lang="en-US" sz="2400" dirty="0" err="1" smtClean="0"/>
              <a:t>abuso</a:t>
            </a:r>
            <a:r>
              <a:rPr lang="en-US" sz="2400" dirty="0" smtClean="0"/>
              <a:t>) </a:t>
            </a:r>
            <a:r>
              <a:rPr lang="en-US" sz="2400" dirty="0" err="1" smtClean="0"/>
              <a:t>sufrido</a:t>
            </a:r>
            <a:r>
              <a:rPr lang="en-US" sz="2400" dirty="0" smtClean="0"/>
              <a:t> </a:t>
            </a:r>
            <a:r>
              <a:rPr lang="en-US" sz="2400" dirty="0" err="1" smtClean="0"/>
              <a:t>por</a:t>
            </a:r>
            <a:r>
              <a:rPr lang="en-US" sz="2400" dirty="0" smtClean="0"/>
              <a:t> NNA</a:t>
            </a:r>
            <a:endParaRPr lang="en-US" sz="2400" dirty="0"/>
          </a:p>
        </p:txBody>
      </p:sp>
    </p:spTree>
    <p:extLst>
      <p:ext uri="{BB962C8B-B14F-4D97-AF65-F5344CB8AC3E}">
        <p14:creationId xmlns:p14="http://schemas.microsoft.com/office/powerpoint/2010/main" val="14109147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Medidas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generales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efectivas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para la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debida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diligencia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del Estado</a:t>
            </a:r>
            <a:endParaRPr lang="en-US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sz="2400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Una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Política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Nacional</a:t>
            </a:r>
          </a:p>
          <a:p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Un Plan de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Acción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y;</a:t>
            </a:r>
          </a:p>
          <a:p>
            <a:r>
              <a:rPr lang="en-US" sz="2400" dirty="0">
                <a:latin typeface="Arial" charset="0"/>
                <a:ea typeface="Arial" charset="0"/>
                <a:cs typeface="Arial" charset="0"/>
              </a:rPr>
              <a:t>U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na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Hoja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Ruta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para la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Eliminación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de la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violencia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contra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los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niños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incluido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sexual (Meta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Desarollo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2400" dirty="0" err="1" smtClean="0">
                <a:latin typeface="Arial" charset="0"/>
                <a:ea typeface="Arial" charset="0"/>
                <a:cs typeface="Arial" charset="0"/>
              </a:rPr>
              <a:t>Sostenible</a:t>
            </a:r>
            <a:r>
              <a:rPr lang="en-US" sz="2400" dirty="0" smtClean="0">
                <a:latin typeface="Arial" charset="0"/>
                <a:ea typeface="Arial" charset="0"/>
                <a:cs typeface="Arial" charset="0"/>
              </a:rPr>
              <a:t> 16.2)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692225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Bibliografia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adicional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sugerida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28725" y="1500188"/>
            <a:ext cx="9744075" cy="5072062"/>
          </a:xfrm>
        </p:spPr>
        <p:txBody>
          <a:bodyPr>
            <a:normAutofit fontScale="55000" lnSpcReduction="20000"/>
          </a:bodyPr>
          <a:lstStyle/>
          <a:p>
            <a:endParaRPr lang="en-US" dirty="0"/>
          </a:p>
          <a:p>
            <a:pPr algn="just"/>
            <a:r>
              <a:rPr lang="en-US" dirty="0">
                <a:latin typeface="Arial" charset="0"/>
                <a:ea typeface="Arial" charset="0"/>
                <a:cs typeface="Arial" charset="0"/>
              </a:rPr>
              <a:t>Knoll, J. (2010). Teacher sexual misconduct: Grooming patterns and female offenders. Journal of Child Sexual Abuse, 19, 371-386. 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pPr algn="just"/>
            <a:r>
              <a:rPr lang="en-US" dirty="0"/>
              <a:t>Stoltenborgh, M., Van </a:t>
            </a:r>
            <a:r>
              <a:rPr lang="en-US" dirty="0" err="1"/>
              <a:t>Ijzendoorn</a:t>
            </a:r>
            <a:r>
              <a:rPr lang="en-US" dirty="0"/>
              <a:t>, M. H., </a:t>
            </a:r>
            <a:r>
              <a:rPr lang="en-US" dirty="0" err="1"/>
              <a:t>Euser</a:t>
            </a:r>
            <a:r>
              <a:rPr lang="en-US" dirty="0"/>
              <a:t>, E. M., &amp; </a:t>
            </a:r>
            <a:r>
              <a:rPr lang="en-US" dirty="0" err="1"/>
              <a:t>Bakermans-Kranenburg</a:t>
            </a:r>
            <a:r>
              <a:rPr lang="en-US" dirty="0"/>
              <a:t>, M. J. (2011). A global perspective on child sexual abuse: meta-analysis of prevalence around the world. Child maltreatment, 16(2), 79-101</a:t>
            </a:r>
            <a:r>
              <a:rPr lang="en-US" dirty="0" smtClean="0"/>
              <a:t>.</a:t>
            </a:r>
          </a:p>
          <a:p>
            <a:r>
              <a:rPr lang="en-US" dirty="0" err="1"/>
              <a:t>Por</a:t>
            </a:r>
            <a:r>
              <a:rPr lang="en-US" dirty="0"/>
              <a:t> qué, </a:t>
            </a:r>
            <a:r>
              <a:rPr lang="en-US" dirty="0" err="1"/>
              <a:t>cuándo</a:t>
            </a:r>
            <a:r>
              <a:rPr lang="en-US" dirty="0"/>
              <a:t> y </a:t>
            </a:r>
            <a:r>
              <a:rPr lang="en-US" dirty="0" err="1"/>
              <a:t>cómo</a:t>
            </a:r>
            <a:r>
              <a:rPr lang="en-US" dirty="0"/>
              <a:t> </a:t>
            </a:r>
            <a:r>
              <a:rPr lang="en-US" dirty="0" err="1"/>
              <a:t>intervenir</a:t>
            </a:r>
            <a:r>
              <a:rPr lang="en-US" dirty="0"/>
              <a:t> </a:t>
            </a:r>
            <a:r>
              <a:rPr lang="en-US" dirty="0" err="1"/>
              <a:t>desde</a:t>
            </a:r>
            <a:r>
              <a:rPr lang="en-US" dirty="0"/>
              <a:t> la </a:t>
            </a:r>
            <a:r>
              <a:rPr lang="en-US" dirty="0" err="1"/>
              <a:t>escuela</a:t>
            </a:r>
            <a:r>
              <a:rPr lang="en-US" dirty="0"/>
              <a:t> ante el </a:t>
            </a:r>
            <a:r>
              <a:rPr lang="en-US" dirty="0" err="1"/>
              <a:t>abuso</a:t>
            </a:r>
            <a:r>
              <a:rPr lang="en-US" dirty="0"/>
              <a:t> sexual a </a:t>
            </a:r>
            <a:r>
              <a:rPr lang="en-US" dirty="0" err="1"/>
              <a:t>niños</a:t>
            </a:r>
            <a:r>
              <a:rPr lang="en-US" dirty="0"/>
              <a:t>, </a:t>
            </a:r>
            <a:r>
              <a:rPr lang="en-US" dirty="0" err="1"/>
              <a:t>niñas</a:t>
            </a:r>
            <a:r>
              <a:rPr lang="en-US" dirty="0"/>
              <a:t> y </a:t>
            </a:r>
            <a:r>
              <a:rPr lang="en-US" dirty="0" err="1" smtClean="0"/>
              <a:t>adolescentes</a:t>
            </a:r>
            <a:r>
              <a:rPr lang="en-US" dirty="0" smtClean="0"/>
              <a:t>.  </a:t>
            </a:r>
            <a:r>
              <a:rPr lang="en-US" dirty="0" err="1" smtClean="0"/>
              <a:t>Guía</a:t>
            </a:r>
            <a:r>
              <a:rPr lang="en-US" dirty="0" smtClean="0"/>
              <a:t> </a:t>
            </a:r>
            <a:r>
              <a:rPr lang="en-US" dirty="0"/>
              <a:t>conceptual </a:t>
            </a:r>
            <a:r>
              <a:rPr lang="en-US" dirty="0" smtClean="0"/>
              <a:t>, UNICEF, 2013</a:t>
            </a:r>
            <a:endParaRPr lang="en-US" dirty="0"/>
          </a:p>
          <a:p>
            <a:pPr algn="just"/>
            <a:r>
              <a:rPr lang="en-US" dirty="0">
                <a:latin typeface="Arial" charset="0"/>
                <a:ea typeface="Arial" charset="0"/>
                <a:cs typeface="Arial" charset="0"/>
              </a:rPr>
              <a:t>UNICEF, </a:t>
            </a:r>
            <a:r>
              <a:rPr lang="en-US" i="1" dirty="0">
                <a:latin typeface="Arial" charset="0"/>
                <a:ea typeface="Arial" charset="0"/>
                <a:cs typeface="Arial" charset="0"/>
              </a:rPr>
              <a:t>Hidden in Plain Sight: A statistical analysis of violence against children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2014</a:t>
            </a:r>
          </a:p>
          <a:p>
            <a:pPr algn="just"/>
            <a:r>
              <a:rPr lang="en-US" dirty="0">
                <a:latin typeface="Arial" charset="0"/>
                <a:ea typeface="Arial" charset="0"/>
                <a:cs typeface="Arial" charset="0"/>
              </a:rPr>
              <a:t>Walsh K,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Zwi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K,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Woolfenden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S,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Shlonsky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A.</a:t>
            </a:r>
            <a:br>
              <a:rPr lang="en-US" dirty="0">
                <a:latin typeface="Arial" charset="0"/>
                <a:ea typeface="Arial" charset="0"/>
                <a:cs typeface="Arial" charset="0"/>
              </a:rPr>
            </a:br>
            <a:r>
              <a:rPr lang="en-US" dirty="0">
                <a:latin typeface="Arial" charset="0"/>
                <a:ea typeface="Arial" charset="0"/>
                <a:cs typeface="Arial" charset="0"/>
              </a:rPr>
              <a:t>School-based education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programmes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for the prevention of child sexual abuse. </a:t>
            </a:r>
            <a:r>
              <a:rPr lang="en-US" i="1" dirty="0">
                <a:latin typeface="Arial" charset="0"/>
                <a:ea typeface="Arial" charset="0"/>
                <a:cs typeface="Arial" charset="0"/>
              </a:rPr>
              <a:t>Cochrane Database of Systematic Reviews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2015, Issue 4. Art. No.: CD004380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. </a:t>
            </a:r>
            <a:endParaRPr lang="en-US" dirty="0">
              <a:latin typeface="Arial" charset="0"/>
              <a:ea typeface="Arial" charset="0"/>
              <a:cs typeface="Arial" charset="0"/>
            </a:endParaRPr>
          </a:p>
          <a:p>
            <a:pPr algn="just"/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sexual contra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niños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niñas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adolescentes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: Una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guía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para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tomar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acciones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proteger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sus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derechos” (UNICEF),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noviembre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2016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.</a:t>
            </a:r>
          </a:p>
          <a:p>
            <a:pPr algn="just"/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UNICEF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i="1" dirty="0">
                <a:latin typeface="Arial" charset="0"/>
                <a:ea typeface="Arial" charset="0"/>
                <a:cs typeface="Arial" charset="0"/>
              </a:rPr>
              <a:t>Hidden in Plain Sight: A statistical analysis of violence against children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2014</a:t>
            </a:r>
            <a:endParaRPr lang="en-US" dirty="0">
              <a:latin typeface="Arial" charset="0"/>
              <a:ea typeface="Arial" charset="0"/>
              <a:cs typeface="Arial" charset="0"/>
            </a:endParaRPr>
          </a:p>
          <a:p>
            <a:pPr algn="just"/>
            <a:r>
              <a:rPr lang="en-US" dirty="0">
                <a:latin typeface="Arial" charset="0"/>
                <a:ea typeface="Arial" charset="0"/>
                <a:cs typeface="Arial" charset="0"/>
              </a:rPr>
              <a:t>Guía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orientaciones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frente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al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sexual de NNA,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Secretaria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Niñez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Adolescencia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Familia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(Argentina)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Gobierno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Provincia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Córdoba,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2017</a:t>
            </a:r>
          </a:p>
          <a:p>
            <a:pPr algn="just"/>
            <a:r>
              <a:rPr lang="en-US" dirty="0" err="1">
                <a:latin typeface="Arial" charset="0"/>
                <a:ea typeface="Arial" charset="0"/>
                <a:cs typeface="Arial" charset="0"/>
              </a:rPr>
              <a:t>Maltrato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acoso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sexual,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estupro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establecimientos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educacionales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.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Orientaciones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para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elaboración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un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Protocolo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Actuación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MINEDUC, Chile, 2017</a:t>
            </a:r>
          </a:p>
          <a:p>
            <a:pPr algn="just"/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Buenas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Prácticas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para la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Prevención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Sexual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Infantil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Observatorio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la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Infancia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Ministerio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Sanidad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Servicios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Sociales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Igualdad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España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2017.</a:t>
            </a:r>
          </a:p>
          <a:p>
            <a:pPr algn="just"/>
            <a:r>
              <a:rPr lang="en-US" dirty="0">
                <a:latin typeface="Arial" charset="0"/>
                <a:ea typeface="Arial" charset="0"/>
                <a:cs typeface="Arial" charset="0"/>
                <a:hlinkClick r:id="rId2"/>
              </a:rPr>
              <a:t>https://www.fiscalia.gob.ec/el-abuso-sexual-infantil-en-la-mira-de-la-fiscalia</a:t>
            </a:r>
            <a:r>
              <a:rPr lang="en-US" dirty="0" smtClean="0">
                <a:latin typeface="Arial" charset="0"/>
                <a:ea typeface="Arial" charset="0"/>
                <a:cs typeface="Arial" charset="0"/>
                <a:hlinkClick r:id="rId2"/>
              </a:rPr>
              <a:t>/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2017</a:t>
            </a:r>
          </a:p>
          <a:p>
            <a:pPr algn="just"/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Preventing Child Sexual Abuse. The Role of Schools, Children´s Commissioner, England,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2017</a:t>
            </a:r>
          </a:p>
          <a:p>
            <a:pPr algn="just"/>
            <a:r>
              <a:rPr lang="en-US" dirty="0">
                <a:latin typeface="Arial" charset="0"/>
                <a:ea typeface="Arial" charset="0"/>
                <a:cs typeface="Arial" charset="0"/>
              </a:rPr>
              <a:t>NSPCC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Preventing Child Sexual Abuse, 2017 </a:t>
            </a:r>
            <a:r>
              <a:rPr lang="en-US" dirty="0">
                <a:latin typeface="Arial" charset="0"/>
                <a:ea typeface="Arial" charset="0"/>
                <a:cs typeface="Arial" charset="0"/>
                <a:hlinkClick r:id="rId3"/>
              </a:rPr>
              <a:t>https://</a:t>
            </a:r>
            <a:r>
              <a:rPr lang="en-US" dirty="0" smtClean="0">
                <a:latin typeface="Arial" charset="0"/>
                <a:ea typeface="Arial" charset="0"/>
                <a:cs typeface="Arial" charset="0"/>
                <a:hlinkClick r:id="rId3"/>
              </a:rPr>
              <a:t>www.youtube.com/watch?v=UbtSJCw_lqw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endParaRPr lang="en-US" dirty="0">
              <a:latin typeface="Arial" charset="0"/>
              <a:ea typeface="Arial" charset="0"/>
              <a:cs typeface="Arial" charset="0"/>
            </a:endParaRPr>
          </a:p>
          <a:p>
            <a:endParaRPr lang="en-US" dirty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9639190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sz="3200" dirty="0" smtClean="0"/>
          </a:p>
          <a:p>
            <a:pPr marL="0" indent="0" algn="ctr">
              <a:buNone/>
            </a:pP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Gracias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74406690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(I)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/>
          </a:p>
          <a:p>
            <a:pPr marL="0" indent="0" algn="ctr">
              <a:buNone/>
            </a:pPr>
            <a:r>
              <a:rPr lang="en-US" sz="3200" b="1" dirty="0" smtClean="0">
                <a:latin typeface="Arial" charset="0"/>
                <a:ea typeface="Arial" charset="0"/>
                <a:cs typeface="Arial" charset="0"/>
              </a:rPr>
              <a:t>PREVALENCIA DEL ABUSO SEXUAL INFANTIL</a:t>
            </a:r>
            <a:endParaRPr lang="en-US" sz="3200" b="1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7508429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Prevalencia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del ASI</a:t>
            </a:r>
            <a:endParaRPr lang="en-US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" b="1" dirty="0" smtClean="0">
                <a:latin typeface="Arial" charset="0"/>
                <a:ea typeface="Arial" charset="0"/>
                <a:cs typeface="Arial" charset="0"/>
              </a:rPr>
              <a:t>Global: </a:t>
            </a:r>
            <a:r>
              <a:rPr lang="es-ES" dirty="0" smtClean="0">
                <a:latin typeface="Arial" charset="0"/>
                <a:ea typeface="Arial" charset="0"/>
                <a:cs typeface="Arial" charset="0"/>
              </a:rPr>
              <a:t>Se 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estima que un </a:t>
            </a:r>
            <a:r>
              <a:rPr lang="es-ES" u="sng" dirty="0">
                <a:latin typeface="Arial" charset="0"/>
                <a:ea typeface="Arial" charset="0"/>
                <a:cs typeface="Arial" charset="0"/>
              </a:rPr>
              <a:t>18% de </a:t>
            </a:r>
            <a:r>
              <a:rPr lang="es-ES" u="sng" dirty="0" err="1">
                <a:latin typeface="Arial" charset="0"/>
                <a:ea typeface="Arial" charset="0"/>
                <a:cs typeface="Arial" charset="0"/>
              </a:rPr>
              <a:t>niñas</a:t>
            </a:r>
            <a:r>
              <a:rPr lang="es-ES" u="sng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y un </a:t>
            </a:r>
            <a:r>
              <a:rPr lang="es-ES" u="sng" dirty="0">
                <a:latin typeface="Arial" charset="0"/>
                <a:ea typeface="Arial" charset="0"/>
                <a:cs typeface="Arial" charset="0"/>
              </a:rPr>
              <a:t>7,6% de </a:t>
            </a:r>
            <a:r>
              <a:rPr lang="es-ES" u="sng" dirty="0" err="1">
                <a:latin typeface="Arial" charset="0"/>
                <a:ea typeface="Arial" charset="0"/>
                <a:cs typeface="Arial" charset="0"/>
              </a:rPr>
              <a:t>niños</a:t>
            </a:r>
            <a:r>
              <a:rPr lang="es-ES" u="sng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han sido </a:t>
            </a:r>
            <a:r>
              <a:rPr lang="es-ES" dirty="0" err="1">
                <a:latin typeface="Arial" charset="0"/>
                <a:ea typeface="Arial" charset="0"/>
                <a:cs typeface="Arial" charset="0"/>
              </a:rPr>
              <a:t>víctimas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 de delitos </a:t>
            </a:r>
            <a:r>
              <a:rPr lang="es-ES" dirty="0" smtClean="0">
                <a:latin typeface="Arial" charset="0"/>
                <a:ea typeface="Arial" charset="0"/>
                <a:cs typeface="Arial" charset="0"/>
              </a:rPr>
              <a:t>sexuales (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Stoltenborgh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et.al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., 2011)</a:t>
            </a:r>
            <a:endParaRPr lang="es-E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s-ES" b="1" dirty="0" smtClean="0">
                <a:latin typeface="Arial" charset="0"/>
                <a:ea typeface="Arial" charset="0"/>
                <a:cs typeface="Arial" charset="0"/>
              </a:rPr>
              <a:t>Ecuador: 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Del total de abusos sexuales a niños y adolescentes, </a:t>
            </a:r>
            <a:r>
              <a:rPr lang="es-ES" u="sng" dirty="0">
                <a:latin typeface="Arial" charset="0"/>
                <a:ea typeface="Arial" charset="0"/>
                <a:cs typeface="Arial" charset="0"/>
              </a:rPr>
              <a:t>solo el 15% 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fue </a:t>
            </a:r>
            <a:r>
              <a:rPr lang="es-ES" u="sng" dirty="0">
                <a:latin typeface="Arial" charset="0"/>
                <a:ea typeface="Arial" charset="0"/>
                <a:cs typeface="Arial" charset="0"/>
              </a:rPr>
              <a:t>denunciado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 y el </a:t>
            </a:r>
            <a:r>
              <a:rPr lang="es-ES" u="sng" dirty="0">
                <a:latin typeface="Arial" charset="0"/>
                <a:ea typeface="Arial" charset="0"/>
                <a:cs typeface="Arial" charset="0"/>
              </a:rPr>
              <a:t>5,3% tuvo una </a:t>
            </a:r>
            <a:r>
              <a:rPr lang="es-ES" u="sng" dirty="0" smtClean="0">
                <a:latin typeface="Arial" charset="0"/>
                <a:ea typeface="Arial" charset="0"/>
                <a:cs typeface="Arial" charset="0"/>
              </a:rPr>
              <a:t>sanción </a:t>
            </a:r>
            <a:r>
              <a:rPr lang="es-ES" dirty="0" smtClean="0">
                <a:latin typeface="Arial" charset="0"/>
                <a:ea typeface="Arial" charset="0"/>
                <a:cs typeface="Arial" charset="0"/>
              </a:rPr>
              <a:t>(UNICEF, 2017); 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E</a:t>
            </a:r>
            <a:r>
              <a:rPr lang="es-ES" dirty="0" smtClean="0">
                <a:latin typeface="Arial" charset="0"/>
                <a:ea typeface="Arial" charset="0"/>
                <a:cs typeface="Arial" charset="0"/>
              </a:rPr>
              <a:t>ntre 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el </a:t>
            </a:r>
            <a:r>
              <a:rPr lang="es-ES" u="sng" dirty="0">
                <a:latin typeface="Arial" charset="0"/>
                <a:ea typeface="Arial" charset="0"/>
                <a:cs typeface="Arial" charset="0"/>
              </a:rPr>
              <a:t>85 al 90 </a:t>
            </a:r>
            <a:r>
              <a:rPr lang="es-ES" u="sng" dirty="0" smtClean="0">
                <a:latin typeface="Arial" charset="0"/>
                <a:ea typeface="Arial" charset="0"/>
                <a:cs typeface="Arial" charset="0"/>
              </a:rPr>
              <a:t>%</a:t>
            </a:r>
            <a:r>
              <a:rPr lang="es-ES" dirty="0" smtClean="0">
                <a:latin typeface="Arial" charset="0"/>
                <a:ea typeface="Arial" charset="0"/>
                <a:cs typeface="Arial" charset="0"/>
              </a:rPr>
              <a:t>de 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los agresores son parte del </a:t>
            </a:r>
            <a:r>
              <a:rPr lang="es-ES" u="sng" dirty="0">
                <a:latin typeface="Arial" charset="0"/>
                <a:ea typeface="Arial" charset="0"/>
                <a:cs typeface="Arial" charset="0"/>
              </a:rPr>
              <a:t>núcleo intrafamiliar o conocidos </a:t>
            </a:r>
            <a:r>
              <a:rPr lang="es-ES" dirty="0">
                <a:latin typeface="Arial" charset="0"/>
                <a:ea typeface="Arial" charset="0"/>
                <a:cs typeface="Arial" charset="0"/>
              </a:rPr>
              <a:t>de las </a:t>
            </a:r>
            <a:r>
              <a:rPr lang="es-ES" dirty="0" smtClean="0">
                <a:latin typeface="Arial" charset="0"/>
                <a:ea typeface="Arial" charset="0"/>
                <a:cs typeface="Arial" charset="0"/>
              </a:rPr>
              <a:t>víctimas (Fiscalía General del Estado, 2017) </a:t>
            </a:r>
            <a:endParaRPr lang="es-E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s-ES" b="1" dirty="0" smtClean="0">
                <a:latin typeface="Arial" charset="0"/>
                <a:ea typeface="Arial" charset="0"/>
                <a:cs typeface="Arial" charset="0"/>
              </a:rPr>
              <a:t>Reino Unido: </a:t>
            </a:r>
            <a:r>
              <a:rPr lang="es-ES" dirty="0" smtClean="0">
                <a:latin typeface="Arial" charset="0"/>
                <a:ea typeface="Arial" charset="0"/>
                <a:cs typeface="Arial" charset="0"/>
              </a:rPr>
              <a:t>1 en 20 NNA sufre abuso sexual; de esos casos 1/3 es cometido por otros niños o adolescentes (NSPCC, 2017)</a:t>
            </a:r>
            <a:endParaRPr lang="es-E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s-ES" b="1" dirty="0" smtClean="0">
                <a:latin typeface="Arial" charset="0"/>
                <a:ea typeface="Arial" charset="0"/>
                <a:cs typeface="Arial" charset="0"/>
              </a:rPr>
              <a:t>Chile: </a:t>
            </a:r>
            <a:r>
              <a:rPr lang="es-ES_tradnl" dirty="0">
                <a:latin typeface="Arial" charset="0"/>
                <a:ea typeface="Arial" charset="0"/>
                <a:cs typeface="Arial" charset="0"/>
              </a:rPr>
              <a:t>El promedio de edad de los niños y niñas, la primera vez que sufren abuso, es de </a:t>
            </a:r>
            <a:r>
              <a:rPr lang="es-ES_tradnl" u="sng" dirty="0">
                <a:latin typeface="Arial" charset="0"/>
                <a:ea typeface="Arial" charset="0"/>
                <a:cs typeface="Arial" charset="0"/>
              </a:rPr>
              <a:t>8 años y medio. </a:t>
            </a:r>
            <a:r>
              <a:rPr lang="es-ES_tradnl" dirty="0">
                <a:latin typeface="Arial" charset="0"/>
                <a:ea typeface="Arial" charset="0"/>
                <a:cs typeface="Arial" charset="0"/>
              </a:rPr>
              <a:t>Respecto del perfil del abusador sexual en Chile, el </a:t>
            </a:r>
            <a:r>
              <a:rPr lang="es-ES_tradnl" u="sng" dirty="0">
                <a:latin typeface="Arial" charset="0"/>
                <a:ea typeface="Arial" charset="0"/>
                <a:cs typeface="Arial" charset="0"/>
              </a:rPr>
              <a:t>75,1</a:t>
            </a:r>
            <a:r>
              <a:rPr lang="es-ES_tradnl" dirty="0">
                <a:latin typeface="Arial" charset="0"/>
                <a:ea typeface="Arial" charset="0"/>
                <a:cs typeface="Arial" charset="0"/>
              </a:rPr>
              <a:t>% de quienes ejercen abuso sexual son hombres. El </a:t>
            </a:r>
            <a:r>
              <a:rPr lang="es-ES_tradnl" u="sng" dirty="0">
                <a:latin typeface="Arial" charset="0"/>
                <a:ea typeface="Arial" charset="0"/>
                <a:cs typeface="Arial" charset="0"/>
              </a:rPr>
              <a:t>88,5% son conocidos de los niños y niñas. El 50,4% son familiares</a:t>
            </a:r>
            <a:r>
              <a:rPr lang="es-ES_tradnl" dirty="0">
                <a:latin typeface="Arial" charset="0"/>
                <a:ea typeface="Arial" charset="0"/>
                <a:cs typeface="Arial" charset="0"/>
              </a:rPr>
              <a:t>. (UNICEF 2012)</a:t>
            </a:r>
          </a:p>
          <a:p>
            <a:endParaRPr lang="en-US" dirty="0">
              <a:latin typeface="Arial" charset="0"/>
              <a:ea typeface="Arial" charset="0"/>
              <a:cs typeface="Arial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666784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algn="ctr"/>
            <a:r>
              <a:rPr lang="en-US" sz="4400" b="1" dirty="0" smtClean="0">
                <a:latin typeface="Arial" charset="0"/>
                <a:ea typeface="Arial" charset="0"/>
                <a:cs typeface="Arial" charset="0"/>
              </a:rPr>
              <a:t>(II) </a:t>
            </a:r>
            <a:endParaRPr lang="en-US" sz="44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endParaRPr lang="en-US" dirty="0"/>
          </a:p>
          <a:p>
            <a:pPr marL="0" indent="0" algn="ctr">
              <a:buNone/>
            </a:pPr>
            <a:r>
              <a:rPr lang="en-US" sz="3600" b="1" dirty="0" smtClean="0">
                <a:latin typeface="Arial" charset="0"/>
                <a:ea typeface="Arial" charset="0"/>
                <a:cs typeface="Arial" charset="0"/>
              </a:rPr>
              <a:t>FENOMENOLOGIA DEL ABUSO SEXUAL INFANTIL </a:t>
            </a:r>
            <a:endParaRPr lang="en-US" sz="3600" b="1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624701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¿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Qué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es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sexual </a:t>
            </a:r>
            <a:r>
              <a:rPr lang="en-US" sz="4000" b="1" dirty="0" err="1" smtClean="0">
                <a:latin typeface="Arial" charset="0"/>
                <a:ea typeface="Arial" charset="0"/>
                <a:cs typeface="Arial" charset="0"/>
              </a:rPr>
              <a:t>infantil</a:t>
            </a:r>
            <a:r>
              <a:rPr lang="en-US" sz="4000" b="1" dirty="0" smtClean="0">
                <a:latin typeface="Arial" charset="0"/>
                <a:ea typeface="Arial" charset="0"/>
                <a:cs typeface="Arial" charset="0"/>
              </a:rPr>
              <a:t> (ASI)?</a:t>
            </a:r>
            <a:endParaRPr lang="en-US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“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Contactos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interacciones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entre un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niño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un 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adulto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cuando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adulto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(agresor)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usa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al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niño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para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estimularse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sexualmente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él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mismo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al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niño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o 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otra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persona”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(National Center of Child Abuse and Neglect, 1978) 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Se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da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siempre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con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asimetría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entre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abusador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abusado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fuerza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física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madurez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mental, 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autoridad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por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vínculo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. </a:t>
            </a:r>
          </a:p>
          <a:p>
            <a:r>
              <a:rPr lang="en-US" dirty="0">
                <a:latin typeface="Arial" charset="0"/>
                <a:ea typeface="Arial" charset="0"/>
                <a:cs typeface="Arial" charset="0"/>
              </a:rPr>
              <a:t>No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resulta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relevante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verificar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si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hubo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no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consentimiento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El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abusador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se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aprovecha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explota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su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vulnerabilidad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debilidad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inmadurez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inexperiencia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falta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información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del NNA</a:t>
            </a:r>
          </a:p>
          <a:p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La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actividad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sexual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evolutivamente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normal entre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niños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adolescentes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no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entra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esta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definición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salvo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que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exista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una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significativa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disparidad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el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desarrollo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tamaño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si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existe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un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aprovechamiento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intencionado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esas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diferencias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interacción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abusiva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puede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ocurrir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con o sin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contacto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físico</a:t>
            </a:r>
            <a:r>
              <a:rPr lang="en-US" b="1" dirty="0"/>
              <a:t/>
            </a:r>
            <a:br>
              <a:rPr lang="en-US" b="1" dirty="0"/>
            </a:br>
            <a:endParaRPr lang="en-US" b="1" dirty="0"/>
          </a:p>
          <a:p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17283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sz="4000" b="1" dirty="0" smtClean="0">
                <a:latin typeface="Arial" charset="0"/>
                <a:ea typeface="Arial" charset="0"/>
                <a:cs typeface="Arial" charset="0"/>
              </a:rPr>
              <a:t>Categorías de ASI</a:t>
            </a:r>
            <a:endParaRPr lang="es-ES_tradnl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Según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la forma de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contacto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Con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contacto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físico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/ Sin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contacto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físico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Según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el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vínculo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ASI Intrafamiliar (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Incesto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) / ASI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extrafamiliar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Como </a:t>
            </a:r>
            <a:r>
              <a:rPr lang="en-US" b="1" dirty="0" err="1">
                <a:latin typeface="Arial" charset="0"/>
                <a:ea typeface="Arial" charset="0"/>
                <a:cs typeface="Arial" charset="0"/>
              </a:rPr>
              <a:t>delito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organizado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Explotación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sexual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comercial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infantil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;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Trata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de personas con fines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explotación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sexual;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Pornografía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infantil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. </a:t>
            </a:r>
            <a:endParaRPr lang="en-US" dirty="0" smtClean="0"/>
          </a:p>
          <a:p>
            <a:endParaRPr lang="en-US" dirty="0">
              <a:latin typeface="Arial" charset="0"/>
              <a:ea typeface="Arial" charset="0"/>
              <a:cs typeface="Arial" charset="0"/>
            </a:endParaRPr>
          </a:p>
          <a:p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(UNICEF, Guía Conceptual ASI, 2013) </a:t>
            </a:r>
            <a:endParaRPr lang="en-US" dirty="0">
              <a:latin typeface="Arial" charset="0"/>
              <a:ea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7575916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sz="4000" b="1" dirty="0" smtClean="0">
                <a:latin typeface="Arial" charset="0"/>
                <a:ea typeface="Arial" charset="0"/>
                <a:cs typeface="Arial" charset="0"/>
              </a:rPr>
              <a:t>Características específicas del abuso sexual infantil</a:t>
            </a:r>
            <a:endParaRPr lang="es-ES_tradnl" sz="4000" b="1" dirty="0">
              <a:latin typeface="Arial" charset="0"/>
              <a:ea typeface="Arial" charset="0"/>
              <a:cs typeface="Arial" charset="0"/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228725" y="2171700"/>
            <a:ext cx="9744075" cy="4100512"/>
          </a:xfrm>
        </p:spPr>
        <p:txBody>
          <a:bodyPr>
            <a:noAutofit/>
          </a:bodyPr>
          <a:lstStyle/>
          <a:p>
            <a:r>
              <a:rPr lang="es-ES_tradnl" b="1" dirty="0" smtClean="0">
                <a:latin typeface="Arial" charset="0"/>
                <a:ea typeface="Arial" charset="0"/>
                <a:cs typeface="Arial" charset="0"/>
              </a:rPr>
              <a:t>Asimetría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El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agresor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explota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inexperiencia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víctima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su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inmadurez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corporal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psíquica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su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disponibilidad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confianza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credulidad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temor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para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satisfacer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su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sexualidad</a:t>
            </a:r>
            <a:endParaRPr lang="en-US" dirty="0">
              <a:latin typeface="Arial" charset="0"/>
              <a:ea typeface="Arial" charset="0"/>
              <a:cs typeface="Arial" charset="0"/>
            </a:endParaRPr>
          </a:p>
          <a:p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“</a:t>
            </a:r>
            <a:r>
              <a:rPr lang="en-US" i="1" dirty="0" err="1" smtClean="0">
                <a:latin typeface="Arial" charset="0"/>
                <a:ea typeface="Arial" charset="0"/>
                <a:cs typeface="Arial" charset="0"/>
              </a:rPr>
              <a:t>Hechizo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”: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E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l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agresor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confunde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a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víctima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hace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perder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sentido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crítico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suerte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que 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ésta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le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resulta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imposible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cualquier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rebelión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(</a:t>
            </a:r>
            <a:r>
              <a:rPr lang="es-ES_tradnl" dirty="0" err="1" smtClean="0">
                <a:latin typeface="Arial" charset="0"/>
                <a:ea typeface="Arial" charset="0"/>
                <a:cs typeface="Arial" charset="0"/>
              </a:rPr>
              <a:t>Perrone</a:t>
            </a:r>
            <a:r>
              <a:rPr lang="es-ES_tradnl" dirty="0">
                <a:latin typeface="Arial" charset="0"/>
                <a:ea typeface="Arial" charset="0"/>
                <a:cs typeface="Arial" charset="0"/>
              </a:rPr>
              <a:t>, R. y </a:t>
            </a:r>
            <a:r>
              <a:rPr lang="es-ES_tradnl" dirty="0" err="1">
                <a:latin typeface="Arial" charset="0"/>
                <a:ea typeface="Arial" charset="0"/>
                <a:cs typeface="Arial" charset="0"/>
              </a:rPr>
              <a:t>Nannini</a:t>
            </a:r>
            <a:r>
              <a:rPr lang="es-ES_tradnl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s-ES_tradnl" dirty="0" smtClean="0">
                <a:latin typeface="Arial" charset="0"/>
                <a:ea typeface="Arial" charset="0"/>
                <a:cs typeface="Arial" charset="0"/>
              </a:rPr>
              <a:t>M., 2014</a:t>
            </a:r>
            <a:r>
              <a:rPr lang="es-ES_tradnl" dirty="0">
                <a:latin typeface="Arial" charset="0"/>
                <a:ea typeface="Arial" charset="0"/>
                <a:cs typeface="Arial" charset="0"/>
              </a:rPr>
              <a:t>) </a:t>
            </a:r>
          </a:p>
          <a:p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Estrategias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b="1" dirty="0" err="1" smtClean="0">
                <a:latin typeface="Arial" charset="0"/>
                <a:ea typeface="Arial" charset="0"/>
                <a:cs typeface="Arial" charset="0"/>
              </a:rPr>
              <a:t>victimización</a:t>
            </a:r>
            <a:r>
              <a:rPr lang="en-US" b="1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Se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trata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coerciones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explícitas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implícitas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que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aseguran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secretismo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abuso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 (London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K.,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Bruck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M.,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Ceci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S. &amp; Shuman,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D, 2005).</a:t>
            </a:r>
          </a:p>
          <a:p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Ej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Incesto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. Ley del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Silencio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y Ley de la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Divulgación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.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Dentro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del primer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periodo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se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dan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tres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fases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seducción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interacción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sexual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abusiva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secreto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.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Seguidas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por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develación (Barudy, 1998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) </a:t>
            </a:r>
          </a:p>
          <a:p>
            <a:endParaRPr lang="en-US" sz="1800" dirty="0" smtClean="0">
              <a:latin typeface="Arial" charset="0"/>
              <a:ea typeface="Arial" charset="0"/>
              <a:cs typeface="Arial" charset="0"/>
            </a:endParaRPr>
          </a:p>
          <a:p>
            <a:pPr marL="0" indent="0">
              <a:buNone/>
            </a:pPr>
            <a:endParaRPr lang="en-US" sz="1800" dirty="0" smtClean="0">
              <a:latin typeface="Arial" charset="0"/>
              <a:ea typeface="Arial" charset="0"/>
              <a:cs typeface="Arial" charset="0"/>
            </a:endParaRPr>
          </a:p>
          <a:p>
            <a:pPr marL="0" indent="0">
              <a:buNone/>
            </a:pPr>
            <a:endParaRPr lang="en-US" sz="1800" dirty="0" smtClean="0">
              <a:latin typeface="Arial" charset="0"/>
              <a:ea typeface="Arial" charset="0"/>
              <a:cs typeface="Arial" charset="0"/>
            </a:endParaRPr>
          </a:p>
          <a:p>
            <a:pPr marL="0" indent="0">
              <a:buNone/>
            </a:pPr>
            <a:endParaRPr lang="en-US" sz="1800" dirty="0" smtClean="0">
              <a:latin typeface="Arial" charset="0"/>
              <a:ea typeface="Arial" charset="0"/>
              <a:cs typeface="Arial" charset="0"/>
            </a:endParaRPr>
          </a:p>
          <a:p>
            <a:endParaRPr lang="en-US" sz="1800" dirty="0" smtClean="0"/>
          </a:p>
        </p:txBody>
      </p:sp>
    </p:spTree>
    <p:extLst>
      <p:ext uri="{BB962C8B-B14F-4D97-AF65-F5344CB8AC3E}">
        <p14:creationId xmlns:p14="http://schemas.microsoft.com/office/powerpoint/2010/main" val="1314778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sz="4000" b="1" dirty="0" smtClean="0">
                <a:latin typeface="Arial" charset="0"/>
                <a:ea typeface="Arial" charset="0"/>
                <a:cs typeface="Arial" charset="0"/>
              </a:rPr>
              <a:t>Consecuencias físicas y psicológicas del </a:t>
            </a:r>
            <a:r>
              <a:rPr lang="es-ES_tradnl" sz="4000" b="1" dirty="0">
                <a:latin typeface="Arial" charset="0"/>
                <a:ea typeface="Arial" charset="0"/>
                <a:cs typeface="Arial" charset="0"/>
              </a:rPr>
              <a:t>abuso sexual infantil</a:t>
            </a:r>
            <a:endParaRPr lang="en-US" sz="40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371600" y="1957387"/>
            <a:ext cx="9601200" cy="4414837"/>
          </a:xfrm>
        </p:spPr>
        <p:txBody>
          <a:bodyPr>
            <a:normAutofit fontScale="92500" lnSpcReduction="10000"/>
          </a:bodyPr>
          <a:lstStyle/>
          <a:p>
            <a:endParaRPr lang="en-US" dirty="0" smtClean="0"/>
          </a:p>
          <a:p>
            <a:pPr algn="just"/>
            <a:r>
              <a:rPr lang="en-US" b="1" i="1" dirty="0" smtClean="0">
                <a:latin typeface="Arial" charset="0"/>
                <a:ea typeface="Arial" charset="0"/>
                <a:cs typeface="Arial" charset="0"/>
              </a:rPr>
              <a:t>Trauma neuronal </a:t>
            </a:r>
            <a:r>
              <a:rPr lang="en-US" b="1" i="1" dirty="0">
                <a:latin typeface="Arial" charset="0"/>
                <a:ea typeface="Arial" charset="0"/>
                <a:cs typeface="Arial" charset="0"/>
              </a:rPr>
              <a:t>y </a:t>
            </a:r>
            <a:r>
              <a:rPr lang="en-US" b="1" i="1" dirty="0" err="1">
                <a:latin typeface="Arial" charset="0"/>
                <a:ea typeface="Arial" charset="0"/>
                <a:cs typeface="Arial" charset="0"/>
              </a:rPr>
              <a:t>cognitivo</a:t>
            </a:r>
            <a:r>
              <a:rPr lang="en-US" b="1" dirty="0">
                <a:latin typeface="Arial" charset="0"/>
                <a:ea typeface="Arial" charset="0"/>
                <a:cs typeface="Arial" charset="0"/>
              </a:rPr>
              <a:t>.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Secreción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permanente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Cortisol,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hormona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encargada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prepararnos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para el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enfrentamiento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situaciones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tensión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.</a:t>
            </a:r>
          </a:p>
          <a:p>
            <a:pPr algn="just"/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La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exposición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constante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excesiva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dicha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hormona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genera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daños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a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corto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largo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plazo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el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cerebro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(0-5) de particular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gravedad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, dado que se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encuentran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proceso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desarrollo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.</a:t>
            </a:r>
          </a:p>
          <a:p>
            <a:pPr algn="just"/>
            <a:r>
              <a:rPr lang="en-US" b="1" i="1" dirty="0" smtClean="0">
                <a:latin typeface="Arial" charset="0"/>
                <a:ea typeface="Arial" charset="0"/>
                <a:cs typeface="Arial" charset="0"/>
              </a:rPr>
              <a:t>Mayor </a:t>
            </a:r>
            <a:r>
              <a:rPr lang="en-US" b="1" i="1" dirty="0" err="1" smtClean="0">
                <a:latin typeface="Arial" charset="0"/>
                <a:ea typeface="Arial" charset="0"/>
                <a:cs typeface="Arial" charset="0"/>
              </a:rPr>
              <a:t>prevalencia</a:t>
            </a:r>
            <a:r>
              <a:rPr lang="en-US" b="1" i="1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b="1" i="1" dirty="0" err="1" smtClean="0">
                <a:latin typeface="Arial" charset="0"/>
                <a:ea typeface="Arial" charset="0"/>
                <a:cs typeface="Arial" charset="0"/>
              </a:rPr>
              <a:t>enfermedades</a:t>
            </a:r>
            <a:r>
              <a:rPr lang="en-US" b="1" i="1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b="1" i="1" dirty="0" err="1" smtClean="0">
                <a:latin typeface="Arial" charset="0"/>
                <a:ea typeface="Arial" charset="0"/>
                <a:cs typeface="Arial" charset="0"/>
              </a:rPr>
              <a:t>durante</a:t>
            </a:r>
            <a:r>
              <a:rPr lang="en-US" b="1" i="1" dirty="0" smtClean="0">
                <a:latin typeface="Arial" charset="0"/>
                <a:ea typeface="Arial" charset="0"/>
                <a:cs typeface="Arial" charset="0"/>
              </a:rPr>
              <a:t> la </a:t>
            </a:r>
            <a:r>
              <a:rPr lang="en-US" b="1" i="1" dirty="0" err="1" smtClean="0">
                <a:latin typeface="Arial" charset="0"/>
                <a:ea typeface="Arial" charset="0"/>
                <a:cs typeface="Arial" charset="0"/>
              </a:rPr>
              <a:t>adultez</a:t>
            </a:r>
            <a:r>
              <a:rPr lang="en-US" b="1" i="1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Mujeres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abusadas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cuando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niñas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reportan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un 16%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costos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salud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(NSVRC, USA, 2015);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problemas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funcionales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(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ausencia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control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esfínteres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y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trastornos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alimentación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) </a:t>
            </a:r>
            <a:endParaRPr lang="en-US" dirty="0" smtClean="0">
              <a:latin typeface="Arial" charset="0"/>
              <a:ea typeface="Arial" charset="0"/>
              <a:cs typeface="Arial" charset="0"/>
            </a:endParaRPr>
          </a:p>
          <a:p>
            <a:pPr algn="just"/>
            <a:r>
              <a:rPr lang="en-US" b="1" i="1" dirty="0" smtClean="0">
                <a:latin typeface="Arial" charset="0"/>
                <a:ea typeface="Arial" charset="0"/>
                <a:cs typeface="Arial" charset="0"/>
              </a:rPr>
              <a:t>Trauma </a:t>
            </a:r>
            <a:r>
              <a:rPr lang="en-US" b="1" i="1" dirty="0" err="1" smtClean="0">
                <a:latin typeface="Arial" charset="0"/>
                <a:ea typeface="Arial" charset="0"/>
                <a:cs typeface="Arial" charset="0"/>
              </a:rPr>
              <a:t>psicológico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: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íntomas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de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ansiedad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y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depresión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(DEPT);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P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roblemas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conductuales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(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conductas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disruptivas</a:t>
            </a:r>
            <a:r>
              <a:rPr lang="en-US" dirty="0">
                <a:latin typeface="Arial" charset="0"/>
                <a:ea typeface="Arial" charset="0"/>
                <a:cs typeface="Arial" charset="0"/>
              </a:rPr>
              <a:t> o </a:t>
            </a:r>
            <a:r>
              <a:rPr lang="en-US" dirty="0" err="1">
                <a:latin typeface="Arial" charset="0"/>
                <a:ea typeface="Arial" charset="0"/>
                <a:cs typeface="Arial" charset="0"/>
              </a:rPr>
              <a:t>sexualizadas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); 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autoestima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, </a:t>
            </a:r>
            <a:r>
              <a:rPr lang="en-US" dirty="0" err="1" smtClean="0">
                <a:latin typeface="Arial" charset="0"/>
                <a:ea typeface="Arial" charset="0"/>
                <a:cs typeface="Arial" charset="0"/>
              </a:rPr>
              <a:t>relacionamiento</a:t>
            </a:r>
            <a:r>
              <a:rPr lang="en-US" dirty="0" smtClean="0">
                <a:latin typeface="Arial" charset="0"/>
                <a:ea typeface="Arial" charset="0"/>
                <a:cs typeface="Arial" charset="0"/>
              </a:rPr>
              <a:t> social, etc. (</a:t>
            </a:r>
            <a:r>
              <a:rPr lang="da-DK" dirty="0">
                <a:latin typeface="Arial" charset="0"/>
                <a:ea typeface="Arial" charset="0"/>
                <a:cs typeface="Arial" charset="0"/>
              </a:rPr>
              <a:t>Pereda, N. </a:t>
            </a:r>
            <a:r>
              <a:rPr lang="da-DK" dirty="0" smtClean="0">
                <a:latin typeface="Arial" charset="0"/>
                <a:ea typeface="Arial" charset="0"/>
                <a:cs typeface="Arial" charset="0"/>
              </a:rPr>
              <a:t>2009, </a:t>
            </a:r>
            <a:r>
              <a:rPr lang="sv-SE" dirty="0">
                <a:latin typeface="Arial" charset="0"/>
                <a:ea typeface="Arial" charset="0"/>
                <a:cs typeface="Arial" charset="0"/>
              </a:rPr>
              <a:t>Arboleda, M. R. C., </a:t>
            </a:r>
            <a:r>
              <a:rPr lang="sv-SE" dirty="0" err="1">
                <a:latin typeface="Arial" charset="0"/>
                <a:ea typeface="Arial" charset="0"/>
                <a:cs typeface="Arial" charset="0"/>
              </a:rPr>
              <a:t>Cantón-Cortés</a:t>
            </a:r>
            <a:r>
              <a:rPr lang="sv-SE" dirty="0">
                <a:latin typeface="Arial" charset="0"/>
                <a:ea typeface="Arial" charset="0"/>
                <a:cs typeface="Arial" charset="0"/>
              </a:rPr>
              <a:t>, D., &amp; Duarte, J. C. </a:t>
            </a:r>
            <a:r>
              <a:rPr lang="sv-SE" dirty="0" smtClean="0">
                <a:latin typeface="Arial" charset="0"/>
                <a:ea typeface="Arial" charset="0"/>
                <a:cs typeface="Arial" charset="0"/>
              </a:rPr>
              <a:t>2011)</a:t>
            </a:r>
            <a:endParaRPr lang="da-DK" dirty="0">
              <a:latin typeface="Arial" charset="0"/>
              <a:ea typeface="Arial" charset="0"/>
              <a:cs typeface="Arial" charset="0"/>
            </a:endParaRPr>
          </a:p>
          <a:p>
            <a:pPr algn="just"/>
            <a:endParaRPr lang="en-US" dirty="0"/>
          </a:p>
          <a:p>
            <a:pPr algn="just"/>
            <a:endParaRPr lang="en-US" dirty="0"/>
          </a:p>
          <a:p>
            <a:pPr algn="just"/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69084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rop">
  <a:themeElements>
    <a:clrScheme name="Blue Green">
      <a:dk1>
        <a:sysClr val="windowText" lastClr="000000"/>
      </a:dk1>
      <a:lt1>
        <a:sysClr val="window" lastClr="FFFFFF"/>
      </a:lt1>
      <a:dk2>
        <a:srgbClr val="373545"/>
      </a:dk2>
      <a:lt2>
        <a:srgbClr val="CEDBE6"/>
      </a:lt2>
      <a:accent1>
        <a:srgbClr val="3494BA"/>
      </a:accent1>
      <a:accent2>
        <a:srgbClr val="58B6C0"/>
      </a:accent2>
      <a:accent3>
        <a:srgbClr val="75BDA7"/>
      </a:accent3>
      <a:accent4>
        <a:srgbClr val="7A8C8E"/>
      </a:accent4>
      <a:accent5>
        <a:srgbClr val="84ACB6"/>
      </a:accent5>
      <a:accent6>
        <a:srgbClr val="2683C6"/>
      </a:accent6>
      <a:hlink>
        <a:srgbClr val="6B9F25"/>
      </a:hlink>
      <a:folHlink>
        <a:srgbClr val="9F6715"/>
      </a:folHlink>
    </a:clrScheme>
    <a:fontScheme name="Crop">
      <a:majorFont>
        <a:latin typeface="Franklin Gothic Book" panose="020B0503020102020204"/>
        <a:ea typeface=""/>
        <a:cs typeface=""/>
      </a:majorFont>
      <a:minorFont>
        <a:latin typeface="Franklin Gothic Book" panose="020B0503020102020204"/>
        <a:ea typeface=""/>
        <a:cs typeface="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17F9D331-421E-442F-B033-AF5B21A44854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Crop</Template>
  <TotalTime>2146</TotalTime>
  <Words>2201</Words>
  <Application>Microsoft Macintosh PowerPoint</Application>
  <PresentationFormat>Widescreen</PresentationFormat>
  <Paragraphs>186</Paragraphs>
  <Slides>28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32" baseType="lpstr">
      <vt:lpstr>Calibri</vt:lpstr>
      <vt:lpstr>Franklin Gothic Book</vt:lpstr>
      <vt:lpstr>Arial</vt:lpstr>
      <vt:lpstr>Crop</vt:lpstr>
      <vt:lpstr>Abuso sexual infantil y sistema educativo: hacia el cumplimiento de estandares de debida diligencia </vt:lpstr>
      <vt:lpstr>Estructura de la presentación</vt:lpstr>
      <vt:lpstr>(I)</vt:lpstr>
      <vt:lpstr>Prevalencia del ASI</vt:lpstr>
      <vt:lpstr>(II) </vt:lpstr>
      <vt:lpstr>¿Qué es el abuso sexual infantil (ASI)?</vt:lpstr>
      <vt:lpstr>Categorías de ASI</vt:lpstr>
      <vt:lpstr>Características específicas del abuso sexual infantil</vt:lpstr>
      <vt:lpstr>Consecuencias físicas y psicológicas del abuso sexual infantil</vt:lpstr>
      <vt:lpstr>Consecuencias para la develación y detección del ASI</vt:lpstr>
      <vt:lpstr>Detección del ASI</vt:lpstr>
      <vt:lpstr>(III)</vt:lpstr>
      <vt:lpstr>Componentes esenciales </vt:lpstr>
      <vt:lpstr>Debida diligencia</vt:lpstr>
      <vt:lpstr>(I) Prevención</vt:lpstr>
      <vt:lpstr>(1) Prevención: Contenidos esenciales de los protocolos</vt:lpstr>
      <vt:lpstr>(2) Protección: Develación </vt:lpstr>
      <vt:lpstr>(c) Develación: Principios específicos</vt:lpstr>
      <vt:lpstr>1. Escucha adecuada (guías)</vt:lpstr>
      <vt:lpstr>2. Denuncia (Análisis de contexto)</vt:lpstr>
      <vt:lpstr>3. Asistencia inmediata</vt:lpstr>
      <vt:lpstr>No olvidando los distintos roles</vt:lpstr>
      <vt:lpstr>Familia</vt:lpstr>
      <vt:lpstr>Escuela</vt:lpstr>
      <vt:lpstr>Ministerio de Educación</vt:lpstr>
      <vt:lpstr>Medidas generales efectivas para la debida diligencia del Estado</vt:lpstr>
      <vt:lpstr>Bibliografia adicional sugerida</vt:lpstr>
      <vt:lpstr>PowerPoint Presentation</vt:lpstr>
    </vt:vector>
  </TitlesOfParts>
  <Company/>
  <LinksUpToDate>false</LinksUpToDate>
  <SharedDoc>false</SharedDoc>
  <HyperlinksChanged>false</HyperlinksChanged>
  <AppVersion>15.0027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Imprescriptibilidad de delitos sexuales contra niños</dc:title>
  <dc:creator>nicolas espejo</dc:creator>
  <cp:lastModifiedBy>nicolas espejo</cp:lastModifiedBy>
  <cp:revision>83</cp:revision>
  <dcterms:created xsi:type="dcterms:W3CDTF">2018-06-10T20:02:45Z</dcterms:created>
  <dcterms:modified xsi:type="dcterms:W3CDTF">2018-07-11T05:05:15Z</dcterms:modified>
</cp:coreProperties>
</file>

<file path=docProps/thumbnail.jpeg>
</file>